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351" r:id="rId5"/>
    <p:sldId id="329" r:id="rId6"/>
    <p:sldId id="352" r:id="rId7"/>
    <p:sldId id="331" r:id="rId8"/>
    <p:sldId id="263" r:id="rId9"/>
    <p:sldId id="354" r:id="rId10"/>
    <p:sldId id="327" r:id="rId11"/>
    <p:sldId id="339" r:id="rId12"/>
    <p:sldId id="340" r:id="rId13"/>
    <p:sldId id="298" r:id="rId14"/>
    <p:sldId id="299" r:id="rId15"/>
    <p:sldId id="300" r:id="rId16"/>
    <p:sldId id="301" r:id="rId17"/>
    <p:sldId id="302" r:id="rId18"/>
    <p:sldId id="304" r:id="rId19"/>
    <p:sldId id="305" r:id="rId20"/>
    <p:sldId id="342" r:id="rId21"/>
    <p:sldId id="308" r:id="rId22"/>
    <p:sldId id="309" r:id="rId23"/>
    <p:sldId id="307" r:id="rId24"/>
    <p:sldId id="310" r:id="rId25"/>
    <p:sldId id="296" r:id="rId26"/>
    <p:sldId id="311" r:id="rId27"/>
    <p:sldId id="326" r:id="rId28"/>
    <p:sldId id="347" r:id="rId29"/>
    <p:sldId id="344" r:id="rId30"/>
    <p:sldId id="349" r:id="rId31"/>
    <p:sldId id="273" r:id="rId32"/>
    <p:sldId id="335" r:id="rId33"/>
    <p:sldId id="336" r:id="rId34"/>
    <p:sldId id="338" r:id="rId35"/>
    <p:sldId id="295" r:id="rId36"/>
    <p:sldId id="284" r:id="rId37"/>
    <p:sldId id="285" r:id="rId38"/>
    <p:sldId id="348" r:id="rId39"/>
    <p:sldId id="319" r:id="rId40"/>
    <p:sldId id="356" r:id="rId41"/>
    <p:sldId id="321" r:id="rId42"/>
    <p:sldId id="343" r:id="rId43"/>
    <p:sldId id="277" r:id="rId44"/>
    <p:sldId id="355" r:id="rId45"/>
    <p:sldId id="345" r:id="rId46"/>
  </p:sldIdLst>
  <p:sldSz cx="18288000" cy="10287000"/>
  <p:notesSz cx="6858000" cy="9144000"/>
  <p:embeddedFontLst>
    <p:embeddedFont>
      <p:font typeface="Gmarket Sans Bold" panose="020B0600000101010101" charset="-127"/>
      <p:bold r:id="rId48"/>
    </p:embeddedFont>
    <p:embeddedFont>
      <p:font typeface="Gmarket Sans Medium" panose="020B0600000101010101" charset="-127"/>
      <p:regular r:id="rId49"/>
    </p:embeddedFont>
    <p:embeddedFont>
      <p:font typeface="Pretendard Light" panose="020B0600000101010101" charset="-127"/>
      <p:regular r:id="rId50"/>
    </p:embeddedFont>
    <p:embeddedFont>
      <p:font typeface="Bahnschrift" panose="020B0502040204020203" pitchFamily="34" charset="0"/>
      <p:regular r:id="rId51"/>
      <p:bold r:id="rId52"/>
    </p:embeddedFont>
    <p:embeddedFont>
      <p:font typeface="Cambria Math" panose="02040503050406030204" pitchFamily="18" charset="0"/>
      <p:regular r:id="rId53"/>
    </p:embeddedFont>
    <p:embeddedFont>
      <p:font typeface="Consolas" panose="020B0609020204030204" pitchFamily="49" charset="0"/>
      <p:regular r:id="rId54"/>
      <p:bold r:id="rId55"/>
      <p:italic r:id="rId56"/>
      <p:boldItalic r:id="rId57"/>
    </p:embeddedFont>
    <p:embeddedFont>
      <p:font typeface="맑은 고딕" panose="020B0503020000020004" pitchFamily="50" charset="-127"/>
      <p:regular r:id="rId58"/>
      <p:bold r:id="rId59"/>
    </p:embeddedFont>
    <p:embeddedFont>
      <p:font typeface="맑은 고딕" panose="020B0503020000020004" pitchFamily="50" charset="-127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722"/>
    <a:srgbClr val="595959"/>
    <a:srgbClr val="CECECE"/>
    <a:srgbClr val="FFFFFF"/>
    <a:srgbClr val="D8E0F0"/>
    <a:srgbClr val="ACB6E6"/>
    <a:srgbClr val="558ED5"/>
    <a:srgbClr val="333333"/>
    <a:srgbClr val="494949"/>
    <a:srgbClr val="CCD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83649" autoAdjust="0"/>
  </p:normalViewPr>
  <p:slideViewPr>
    <p:cSldViewPr>
      <p:cViewPr varScale="1">
        <p:scale>
          <a:sx n="51" d="100"/>
          <a:sy n="51" d="100"/>
        </p:scale>
        <p:origin x="78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01F10-5592-4A5F-A7D5-862C633BDB6E}" type="datetimeFigureOut">
              <a:rPr lang="ko-KR" altLang="en-US" smtClean="0"/>
              <a:t>2024-07-13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236C5-2386-41B5-911B-1FC6ECD6CA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943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83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</a:t>
            </a:r>
            <a:r>
              <a:rPr lang="ko-KR" altLang="en-US"/>
              <a:t>메인 유스케이스 </a:t>
            </a:r>
            <a:r>
              <a:rPr lang="en-US" altLang="ko-KR"/>
              <a:t>-&gt;</a:t>
            </a:r>
            <a:r>
              <a:rPr lang="ko-KR" altLang="en-US"/>
              <a:t> 피드 유스케이스</a:t>
            </a:r>
            <a:r>
              <a:rPr lang="en-US" altLang="ko-KR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1167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위로 올리기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7870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</a:t>
            </a:r>
            <a:r>
              <a:rPr lang="ko-KR" altLang="en-US" dirty="0"/>
              <a:t>전체 </a:t>
            </a:r>
            <a:r>
              <a:rPr lang="en-US" altLang="ko-KR" dirty="0"/>
              <a:t>-&gt; </a:t>
            </a:r>
            <a:r>
              <a:rPr lang="ko-KR" altLang="en-US" dirty="0" err="1"/>
              <a:t>피드</a:t>
            </a:r>
            <a:r>
              <a:rPr lang="ko-KR" altLang="en-US" dirty="0"/>
              <a:t> </a:t>
            </a:r>
            <a:r>
              <a:rPr lang="en-US" altLang="ko-KR" dirty="0"/>
              <a:t>-&gt; </a:t>
            </a:r>
            <a:r>
              <a:rPr lang="ko-KR" altLang="en-US" dirty="0"/>
              <a:t>회원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1879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(Controller</a:t>
            </a:r>
            <a:r>
              <a:rPr lang="ko-KR" altLang="en-US" dirty="0"/>
              <a:t> </a:t>
            </a:r>
            <a:r>
              <a:rPr lang="en-US" altLang="ko-KR" dirty="0"/>
              <a:t>-&gt; VOPC </a:t>
            </a:r>
            <a:r>
              <a:rPr lang="ko-KR" altLang="en-US" dirty="0"/>
              <a:t>모음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297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위로 올리기 </a:t>
            </a:r>
            <a:r>
              <a:rPr lang="en-US" altLang="ko-KR" dirty="0"/>
              <a:t>(2</a:t>
            </a:r>
            <a:r>
              <a:rPr lang="ko-KR" altLang="en-US" dirty="0"/>
              <a:t>번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1698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</a:t>
            </a:r>
            <a:r>
              <a:rPr lang="ko-KR" altLang="en-US" dirty="0"/>
              <a:t>전체 </a:t>
            </a:r>
            <a:r>
              <a:rPr lang="en-US" altLang="ko-KR" dirty="0"/>
              <a:t>-&gt; </a:t>
            </a:r>
            <a:r>
              <a:rPr lang="ko-KR" altLang="en-US" dirty="0" err="1"/>
              <a:t>피드</a:t>
            </a:r>
            <a:r>
              <a:rPr lang="en-US" altLang="ko-KR" dirty="0"/>
              <a:t>, </a:t>
            </a:r>
            <a:r>
              <a:rPr lang="ko-KR" altLang="en-US" dirty="0"/>
              <a:t>회원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82986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287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(UI -&gt; </a:t>
            </a:r>
            <a:r>
              <a:rPr lang="ko-KR" altLang="en-US" dirty="0"/>
              <a:t>도메인</a:t>
            </a:r>
            <a:r>
              <a:rPr lang="en-US" altLang="ko-KR" dirty="0"/>
              <a:t> -&gt; </a:t>
            </a:r>
            <a:r>
              <a:rPr lang="ko-KR" altLang="en-US" dirty="0"/>
              <a:t>소스코드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652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</a:t>
            </a:r>
            <a:r>
              <a:rPr lang="ko-KR" altLang="en-US" dirty="0"/>
              <a:t>구역별 분리 및 설명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67327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양쪽 동시에 올라오기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421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abdbaf40d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</a:t>
            </a:r>
            <a:r>
              <a:rPr lang="ko-KR" altLang="en-US" dirty="0"/>
              <a:t>세기 이후 기술의 발전의 방향은 ‘연결성‘ 이라고 생각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기존 </a:t>
            </a:r>
            <a:r>
              <a:rPr lang="en-US" altLang="ko-KR" dirty="0"/>
              <a:t>SNS </a:t>
            </a:r>
            <a:r>
              <a:rPr lang="ko-KR" altLang="en-US" dirty="0"/>
              <a:t>들은 나의 현재위치 인터넷</a:t>
            </a:r>
            <a:r>
              <a:rPr lang="en-US" altLang="ko-KR" dirty="0"/>
              <a:t>, </a:t>
            </a:r>
            <a:r>
              <a:rPr lang="ko-KR" altLang="en-US" dirty="0"/>
              <a:t>소셜 미디어</a:t>
            </a:r>
            <a:r>
              <a:rPr lang="en-US" altLang="ko-KR" dirty="0"/>
              <a:t>, </a:t>
            </a:r>
            <a:r>
              <a:rPr lang="ko-KR" altLang="en-US" dirty="0"/>
              <a:t>통신 기술</a:t>
            </a:r>
            <a:r>
              <a:rPr lang="en-US" altLang="ko-KR" dirty="0"/>
              <a:t>, </a:t>
            </a:r>
            <a:r>
              <a:rPr lang="ko-KR" altLang="en-US" dirty="0"/>
              <a:t>클라우드 컴퓨팅</a:t>
            </a:r>
            <a:r>
              <a:rPr lang="en-US" altLang="ko-KR" dirty="0"/>
              <a:t>, </a:t>
            </a:r>
            <a:r>
              <a:rPr lang="ko-KR" altLang="en-US" dirty="0"/>
              <a:t>사물인터넷 </a:t>
            </a:r>
          </a:p>
        </p:txBody>
      </p:sp>
      <p:sp>
        <p:nvSpPr>
          <p:cNvPr id="163" name="Google Shape;163;g2eabdbaf40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85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사진 전환 </a:t>
            </a:r>
            <a:r>
              <a:rPr lang="en-US" altLang="ko-KR" dirty="0"/>
              <a:t>(</a:t>
            </a:r>
            <a:r>
              <a:rPr lang="ko-KR" altLang="en-US" dirty="0"/>
              <a:t>변경 전 </a:t>
            </a:r>
            <a:r>
              <a:rPr lang="en-US" altLang="ko-KR" dirty="0"/>
              <a:t>-&gt; </a:t>
            </a:r>
            <a:r>
              <a:rPr lang="ko-KR" altLang="en-US" dirty="0"/>
              <a:t>변경 후 </a:t>
            </a:r>
            <a:r>
              <a:rPr lang="en-US" altLang="ko-KR" dirty="0"/>
              <a:t>-&gt; </a:t>
            </a:r>
            <a:r>
              <a:rPr lang="ko-KR" altLang="en-US" dirty="0"/>
              <a:t>구역별 분리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9100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 </a:t>
            </a:r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위로 올리기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79149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393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900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050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Backend </a:t>
            </a:r>
            <a:r>
              <a:rPr lang="ko-KR" altLang="en-US" dirty="0"/>
              <a:t>개발에 사용된 기술들입니다</a:t>
            </a:r>
            <a:r>
              <a:rPr lang="en-US" altLang="ko-KR" dirty="0"/>
              <a:t>. </a:t>
            </a:r>
            <a:r>
              <a:rPr lang="ko-KR" altLang="en-US" dirty="0"/>
              <a:t>주요 개발 언어는 </a:t>
            </a:r>
            <a:r>
              <a:rPr lang="en-US" altLang="ko-KR" dirty="0"/>
              <a:t>Java</a:t>
            </a:r>
            <a:r>
              <a:rPr lang="ko-KR" altLang="en-US" dirty="0"/>
              <a:t>이며</a:t>
            </a:r>
            <a:r>
              <a:rPr lang="en-US" altLang="ko-KR" dirty="0"/>
              <a:t>, Spring Framework</a:t>
            </a:r>
            <a:r>
              <a:rPr lang="ko-KR" altLang="en-US" dirty="0"/>
              <a:t>와 </a:t>
            </a:r>
            <a:r>
              <a:rPr lang="en-US" altLang="ko-KR" dirty="0"/>
              <a:t>Spring Boot</a:t>
            </a:r>
            <a:r>
              <a:rPr lang="ko-KR" altLang="en-US" dirty="0"/>
              <a:t>를 적용해 애플리케이션을 개발했습니다</a:t>
            </a:r>
            <a:r>
              <a:rPr lang="en-US" altLang="ko-KR" dirty="0"/>
              <a:t>. IDE</a:t>
            </a:r>
            <a:r>
              <a:rPr lang="ko-KR" altLang="en-US" dirty="0"/>
              <a:t>는 </a:t>
            </a:r>
            <a:r>
              <a:rPr lang="en-US" altLang="ko-KR" dirty="0"/>
              <a:t>IntelliJ IDEA</a:t>
            </a:r>
            <a:r>
              <a:rPr lang="ko-KR" altLang="en-US" dirty="0"/>
              <a:t>를 사용했으며 </a:t>
            </a:r>
            <a:r>
              <a:rPr lang="en-US" altLang="ko-KR" dirty="0"/>
              <a:t>Swagger</a:t>
            </a:r>
            <a:r>
              <a:rPr lang="ko-KR" altLang="en-US" dirty="0"/>
              <a:t>를 활용해 </a:t>
            </a:r>
            <a:r>
              <a:rPr lang="en-US" altLang="ko-KR" dirty="0"/>
              <a:t>API </a:t>
            </a:r>
            <a:r>
              <a:rPr lang="ko-KR" altLang="en-US" dirty="0"/>
              <a:t>명세화를 진행했고</a:t>
            </a:r>
            <a:r>
              <a:rPr lang="en-US" altLang="ko-KR" dirty="0"/>
              <a:t>, Spring Data JPA</a:t>
            </a:r>
            <a:r>
              <a:rPr lang="ko-KR" altLang="en-US" dirty="0"/>
              <a:t>를 사용해 </a:t>
            </a:r>
            <a:r>
              <a:rPr lang="en-US" altLang="ko-KR" dirty="0"/>
              <a:t>DB</a:t>
            </a:r>
            <a:r>
              <a:rPr lang="ko-KR" altLang="en-US" dirty="0"/>
              <a:t>에 접근했습니다</a:t>
            </a:r>
            <a:r>
              <a:rPr lang="en-US" altLang="ko-KR" dirty="0"/>
              <a:t>. Web Socket</a:t>
            </a:r>
            <a:r>
              <a:rPr lang="ko-KR" altLang="en-US" dirty="0"/>
              <a:t>은 </a:t>
            </a:r>
            <a:r>
              <a:rPr lang="en-US" altLang="ko-KR" dirty="0"/>
              <a:t>Node.js express </a:t>
            </a:r>
            <a:r>
              <a:rPr lang="ko-KR" altLang="en-US" dirty="0"/>
              <a:t>서버에서 구현했고 </a:t>
            </a:r>
            <a:r>
              <a:rPr lang="en-US" altLang="ko-KR" dirty="0"/>
              <a:t>RDBMS</a:t>
            </a:r>
            <a:r>
              <a:rPr lang="ko-KR" altLang="en-US" dirty="0"/>
              <a:t>는 </a:t>
            </a:r>
            <a:r>
              <a:rPr lang="en-US" altLang="ko-KR" dirty="0"/>
              <a:t>MySQL</a:t>
            </a:r>
            <a:r>
              <a:rPr lang="ko-KR" altLang="en-US" dirty="0"/>
              <a:t>을 사용했으며 </a:t>
            </a:r>
            <a:r>
              <a:rPr lang="en-US" altLang="ko-KR" dirty="0"/>
              <a:t>NoSQL</a:t>
            </a:r>
            <a:r>
              <a:rPr lang="ko-KR" altLang="en-US" dirty="0"/>
              <a:t>로  </a:t>
            </a:r>
            <a:r>
              <a:rPr lang="en-US" altLang="ko-KR" dirty="0"/>
              <a:t>Redis</a:t>
            </a:r>
            <a:r>
              <a:rPr lang="ko-KR" altLang="en-US" dirty="0"/>
              <a:t>와 </a:t>
            </a:r>
            <a:r>
              <a:rPr lang="en-US" altLang="ko-KR" dirty="0"/>
              <a:t>Mongo DB</a:t>
            </a:r>
            <a:r>
              <a:rPr lang="ko-KR" altLang="en-US" dirty="0"/>
              <a:t>를 사용했습니다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80964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Frontend </a:t>
            </a:r>
            <a:r>
              <a:rPr lang="ko-KR" altLang="en-US" dirty="0"/>
              <a:t>개발에 사용된 기술들입니다</a:t>
            </a:r>
            <a:r>
              <a:rPr lang="en-US" altLang="ko-KR" dirty="0"/>
              <a:t>. React</a:t>
            </a:r>
            <a:r>
              <a:rPr lang="ko-KR" altLang="en-US" dirty="0"/>
              <a:t>를 사용해 화면을 구성했으며</a:t>
            </a:r>
            <a:r>
              <a:rPr lang="en-US" altLang="ko-KR" dirty="0"/>
              <a:t> </a:t>
            </a:r>
            <a:r>
              <a:rPr lang="ko-KR" altLang="en-US" dirty="0"/>
              <a:t>개발환경은 </a:t>
            </a:r>
            <a:r>
              <a:rPr lang="en-US" altLang="ko-KR" dirty="0" err="1"/>
              <a:t>VSCode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 err="1"/>
              <a:t>Axios</a:t>
            </a:r>
            <a:r>
              <a:rPr lang="ko-KR" altLang="en-US" dirty="0"/>
              <a:t>를 사용해 </a:t>
            </a:r>
            <a:r>
              <a:rPr lang="ko-KR" altLang="en-US" dirty="0" err="1"/>
              <a:t>백엔드</a:t>
            </a:r>
            <a:r>
              <a:rPr lang="ko-KR" altLang="en-US" dirty="0"/>
              <a:t> 서버에서 리소스를 가져왔습니다</a:t>
            </a:r>
            <a:r>
              <a:rPr lang="en-US" altLang="ko-KR" dirty="0"/>
              <a:t>. </a:t>
            </a:r>
            <a:r>
              <a:rPr lang="ko-KR" altLang="en-US" dirty="0"/>
              <a:t>그리고 </a:t>
            </a:r>
            <a:r>
              <a:rPr lang="en-US" altLang="ko-KR" dirty="0"/>
              <a:t>Redux</a:t>
            </a:r>
            <a:r>
              <a:rPr lang="ko-KR" altLang="en-US" dirty="0"/>
              <a:t>를 사용해 전역 상태를 관리했으며 </a:t>
            </a:r>
            <a:r>
              <a:rPr lang="en-US" altLang="ko-KR" dirty="0"/>
              <a:t>socket.io</a:t>
            </a:r>
            <a:r>
              <a:rPr lang="ko-KR" altLang="en-US" dirty="0"/>
              <a:t>로 웹 소켓 서버와의 연결을 유지했습니다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88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Tools</a:t>
            </a:r>
            <a:r>
              <a:rPr lang="ko-KR" altLang="en-US" dirty="0"/>
              <a:t> </a:t>
            </a:r>
            <a:r>
              <a:rPr lang="en-US" altLang="ko-KR" dirty="0"/>
              <a:t>&amp;</a:t>
            </a:r>
            <a:r>
              <a:rPr lang="ko-KR" altLang="en-US" dirty="0"/>
              <a:t> </a:t>
            </a:r>
            <a:r>
              <a:rPr lang="en-US" altLang="ko-KR" dirty="0"/>
              <a:t>CI / CD</a:t>
            </a:r>
            <a:r>
              <a:rPr lang="ko-KR" altLang="en-US" dirty="0"/>
              <a:t>입니다</a:t>
            </a:r>
            <a:r>
              <a:rPr lang="en-US" altLang="ko-KR" dirty="0"/>
              <a:t>. Jenkins</a:t>
            </a:r>
            <a:r>
              <a:rPr lang="ko-KR" altLang="en-US" dirty="0"/>
              <a:t>를 통해 </a:t>
            </a:r>
            <a:r>
              <a:rPr lang="en-US" altLang="ko-KR" dirty="0"/>
              <a:t>CI/CD</a:t>
            </a:r>
            <a:r>
              <a:rPr lang="ko-KR" altLang="en-US" dirty="0"/>
              <a:t>를 구축했고 </a:t>
            </a:r>
            <a:r>
              <a:rPr lang="en-US" altLang="ko-KR" dirty="0"/>
              <a:t>Ubuntu OS</a:t>
            </a:r>
            <a:r>
              <a:rPr lang="ko-KR" altLang="en-US" dirty="0"/>
              <a:t> 환경에서 </a:t>
            </a:r>
            <a:r>
              <a:rPr lang="en-US" altLang="ko-KR" dirty="0"/>
              <a:t>Tomcat</a:t>
            </a:r>
            <a:r>
              <a:rPr lang="ko-KR" altLang="en-US" dirty="0"/>
              <a:t>과 </a:t>
            </a:r>
            <a:r>
              <a:rPr lang="en-US" altLang="ko-KR" dirty="0"/>
              <a:t>Nginx </a:t>
            </a:r>
            <a:r>
              <a:rPr lang="ko-KR" altLang="en-US" dirty="0"/>
              <a:t>위에 서버를 배포했습니다</a:t>
            </a:r>
            <a:r>
              <a:rPr lang="en-US" altLang="ko-KR" dirty="0"/>
              <a:t>. </a:t>
            </a:r>
            <a:r>
              <a:rPr lang="ko-KR" altLang="en-US" dirty="0"/>
              <a:t>협업에는 </a:t>
            </a:r>
            <a:r>
              <a:rPr lang="en-US" altLang="ko-KR" dirty="0"/>
              <a:t>Notion, GitHub, Git, Figma</a:t>
            </a:r>
            <a:r>
              <a:rPr lang="ko-KR" altLang="en-US" dirty="0"/>
              <a:t>를 사용했고 </a:t>
            </a:r>
            <a:r>
              <a:rPr lang="en-US" altLang="ko-KR" dirty="0"/>
              <a:t>Container </a:t>
            </a:r>
            <a:r>
              <a:rPr lang="ko-KR" altLang="en-US" dirty="0"/>
              <a:t>관리 기술로 </a:t>
            </a:r>
            <a:r>
              <a:rPr lang="en-US" altLang="ko-KR" dirty="0"/>
              <a:t>Kubernetes</a:t>
            </a:r>
            <a:r>
              <a:rPr lang="ko-KR" altLang="en-US" dirty="0"/>
              <a:t>와 </a:t>
            </a:r>
            <a:r>
              <a:rPr lang="en-US" altLang="ko-KR" dirty="0"/>
              <a:t>Docker</a:t>
            </a:r>
            <a:r>
              <a:rPr lang="ko-KR" altLang="en-US" dirty="0"/>
              <a:t>를 사용했습니다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2910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altLang="ko-KR" dirty="0"/>
              <a:t>Apache Mahout </a:t>
            </a:r>
            <a:r>
              <a:rPr lang="ko-KR" altLang="en-US" dirty="0"/>
              <a:t>라이브러리를 사용해 </a:t>
            </a:r>
            <a:r>
              <a:rPr lang="ko-KR" altLang="en-US" dirty="0" err="1"/>
              <a:t>피드</a:t>
            </a:r>
            <a:r>
              <a:rPr lang="ko-KR" altLang="en-US" dirty="0"/>
              <a:t> 추천 알고리즘을 구현했습니다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먼저 기계학습에 사용될 데이터를 추가합니다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데이터의 주제는 각</a:t>
            </a:r>
            <a:r>
              <a:rPr lang="en-US" altLang="ko-KR" dirty="0"/>
              <a:t> </a:t>
            </a:r>
            <a:r>
              <a:rPr lang="ko-KR" altLang="en-US" dirty="0"/>
              <a:t>회원이 </a:t>
            </a:r>
            <a:r>
              <a:rPr lang="ko-KR" altLang="en-US" dirty="0" err="1"/>
              <a:t>좋아요를</a:t>
            </a:r>
            <a:r>
              <a:rPr lang="ko-KR" altLang="en-US" dirty="0"/>
              <a:t> 누른 </a:t>
            </a:r>
            <a:r>
              <a:rPr lang="ko-KR" altLang="en-US" dirty="0" err="1"/>
              <a:t>피드에</a:t>
            </a:r>
            <a:r>
              <a:rPr lang="ko-KR" altLang="en-US" dirty="0"/>
              <a:t> 포함되어 있는 태그와 그 각각의 개수입니다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데이터는 </a:t>
            </a:r>
            <a:r>
              <a:rPr lang="en-US" altLang="ko-KR" dirty="0" err="1"/>
              <a:t>FeedStatisticsService</a:t>
            </a:r>
            <a:r>
              <a:rPr lang="en-US" altLang="ko-KR" dirty="0"/>
              <a:t> </a:t>
            </a:r>
            <a:r>
              <a:rPr lang="ko-KR" altLang="en-US" dirty="0"/>
              <a:t>객체를 통해 가져옵니다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이 데이터를 가지고 기계 학습에 필요한 </a:t>
            </a:r>
            <a:r>
              <a:rPr lang="en-US" altLang="ko-KR" dirty="0"/>
              <a:t>CSV </a:t>
            </a:r>
            <a:r>
              <a:rPr lang="ko-KR" altLang="en-US" dirty="0"/>
              <a:t>데이터를 생성합니다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en-US" altLang="ko-KR" dirty="0"/>
              <a:t>CSV</a:t>
            </a:r>
            <a:r>
              <a:rPr lang="ko-KR" altLang="en-US" dirty="0"/>
              <a:t>의 각 </a:t>
            </a:r>
            <a:r>
              <a:rPr lang="en-US" altLang="ko-KR" dirty="0"/>
              <a:t>row</a:t>
            </a:r>
            <a:r>
              <a:rPr lang="ko-KR" altLang="en-US" dirty="0"/>
              <a:t>의 내용은 회원 </a:t>
            </a:r>
            <a:r>
              <a:rPr lang="en-US" altLang="ko-KR" dirty="0"/>
              <a:t>ID, </a:t>
            </a:r>
            <a:r>
              <a:rPr lang="ko-KR" altLang="en-US" dirty="0"/>
              <a:t>태그 텍스트</a:t>
            </a:r>
            <a:r>
              <a:rPr lang="en-US" altLang="ko-KR" dirty="0"/>
              <a:t>, </a:t>
            </a:r>
            <a:r>
              <a:rPr lang="ko-KR" altLang="en-US" dirty="0"/>
              <a:t>선호 점수입니다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선호 점수는 각 태그의 개수에 대한 스케일링을 위해 </a:t>
            </a:r>
            <a:r>
              <a:rPr lang="en-US" altLang="ko-KR" dirty="0"/>
              <a:t>Min-Max Scaling </a:t>
            </a:r>
            <a:r>
              <a:rPr lang="ko-KR" altLang="en-US" dirty="0"/>
              <a:t>기법을 적용했습니다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이 과정을 통해 태그 개수의 범위를 </a:t>
            </a:r>
            <a:r>
              <a:rPr lang="en-US" altLang="ko-KR" dirty="0"/>
              <a:t>1</a:t>
            </a:r>
            <a:r>
              <a:rPr lang="ko-KR" altLang="en-US" dirty="0"/>
              <a:t>에서 </a:t>
            </a:r>
            <a:r>
              <a:rPr lang="en-US" altLang="ko-KR" dirty="0"/>
              <a:t>5 </a:t>
            </a:r>
            <a:r>
              <a:rPr lang="ko-KR" altLang="en-US" dirty="0"/>
              <a:t>사이로 설정하여 데이터의 범위를 정규화하고 학습의 정확성을 높였습니다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en-US" altLang="ko-KR" dirty="0"/>
              <a:t>Min-Max</a:t>
            </a:r>
            <a:r>
              <a:rPr lang="ko-KR" altLang="en-US" dirty="0"/>
              <a:t> </a:t>
            </a:r>
            <a:r>
              <a:rPr lang="en-US" altLang="ko-KR" dirty="0"/>
              <a:t>Scaling</a:t>
            </a:r>
            <a:r>
              <a:rPr lang="ko-KR" altLang="en-US" dirty="0"/>
              <a:t> 과정을 거친 데이터는 </a:t>
            </a:r>
            <a:r>
              <a:rPr lang="en-US" altLang="ko-KR" dirty="0"/>
              <a:t>CSV </a:t>
            </a:r>
            <a:r>
              <a:rPr lang="ko-KR" altLang="en-US" dirty="0"/>
              <a:t>파일로 저장되며 이를 가지고 데이터 모델을 만듭니다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이후 데이터 간의 유사도를 측정하고 결과를 생성합니다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여기서 </a:t>
            </a:r>
            <a:r>
              <a:rPr lang="ko-KR" altLang="en-US" dirty="0" err="1"/>
              <a:t>피어슨</a:t>
            </a:r>
            <a:r>
              <a:rPr lang="ko-KR" altLang="en-US" dirty="0"/>
              <a:t> 상관 계수를 계산하여 회원들 간의 상관 관계를 측정하고 그 결과를 생성하였습니다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이 결과 중 결과가 가장 비슷한 데이터를 모아둔 결과를 생성합니다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여기까지 산출된 결과를 통해 사용자 기반의 추천기를 생성합니다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주어진 회원과 결과가 가장 비슷하게 나온 회원들을 가져옵니다</a:t>
            </a:r>
            <a:r>
              <a:rPr lang="en-US" altLang="ko-KR" dirty="0"/>
              <a:t>. </a:t>
            </a:r>
            <a:r>
              <a:rPr lang="ko-KR" altLang="en-US" dirty="0"/>
              <a:t>다시 말해</a:t>
            </a:r>
            <a:r>
              <a:rPr lang="en-US" altLang="ko-KR" dirty="0"/>
              <a:t>, </a:t>
            </a:r>
            <a:r>
              <a:rPr lang="ko-KR" altLang="en-US" dirty="0"/>
              <a:t>자신과 성향이 비슷한 회원의 정보를 가져옵니다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이렇게 나온 회원 목록은 하나의 건물에 대한 </a:t>
            </a:r>
            <a:r>
              <a:rPr lang="ko-KR" altLang="en-US" dirty="0" err="1"/>
              <a:t>피드</a:t>
            </a:r>
            <a:r>
              <a:rPr lang="ko-KR" altLang="en-US" dirty="0"/>
              <a:t> 목록을 조회할 때 이 회원이 </a:t>
            </a:r>
            <a:r>
              <a:rPr lang="ko-KR" altLang="en-US" dirty="0" err="1"/>
              <a:t>좋아요를</a:t>
            </a:r>
            <a:r>
              <a:rPr lang="ko-KR" altLang="en-US" dirty="0"/>
              <a:t> 눌렀던 </a:t>
            </a:r>
            <a:r>
              <a:rPr lang="ko-KR" altLang="en-US" dirty="0" err="1"/>
              <a:t>피드를</a:t>
            </a:r>
            <a:r>
              <a:rPr lang="ko-KR" altLang="en-US" dirty="0"/>
              <a:t> 우선적으로 보여줄 때 사용합니다</a:t>
            </a:r>
            <a:r>
              <a:rPr lang="en-US" altLang="ko-KR" dirty="0"/>
              <a:t>.</a:t>
            </a:r>
          </a:p>
          <a:p>
            <a:pPr>
              <a:buAutoNum type="arabicPeriod"/>
            </a:pPr>
            <a:r>
              <a:rPr lang="ko-KR" altLang="en-US" dirty="0"/>
              <a:t>만약 결과가 나오지 않았다면 원래 구현한 대로 빌딩에 대한 </a:t>
            </a:r>
            <a:r>
              <a:rPr lang="ko-KR" altLang="en-US" dirty="0" err="1"/>
              <a:t>피드</a:t>
            </a:r>
            <a:r>
              <a:rPr lang="ko-KR" altLang="en-US" dirty="0"/>
              <a:t> 목록만 보여줍니다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5173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저희 애플리케이션에서는 다양한 보안 기능을 제공하는 </a:t>
            </a:r>
            <a:r>
              <a:rPr lang="en-US" altLang="ko-KR" dirty="0"/>
              <a:t>Spring Security</a:t>
            </a:r>
            <a:r>
              <a:rPr lang="ko-KR" altLang="en-US" dirty="0"/>
              <a:t>를 활용했습니다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Spring Security</a:t>
            </a:r>
            <a:r>
              <a:rPr lang="ko-KR" altLang="en-US" dirty="0"/>
              <a:t>에서는 인증</a:t>
            </a:r>
            <a:r>
              <a:rPr lang="en-US" altLang="ko-KR" dirty="0"/>
              <a:t>, </a:t>
            </a:r>
            <a:r>
              <a:rPr lang="ko-KR" altLang="en-US" dirty="0"/>
              <a:t>인가 각각의 단계를 </a:t>
            </a:r>
            <a:r>
              <a:rPr lang="en-US" altLang="ko-KR" dirty="0"/>
              <a:t>Security Filter</a:t>
            </a:r>
            <a:r>
              <a:rPr lang="ko-KR" altLang="en-US" dirty="0"/>
              <a:t>에서 다루며</a:t>
            </a:r>
            <a:r>
              <a:rPr lang="en-US" altLang="ko-KR" dirty="0"/>
              <a:t>, </a:t>
            </a:r>
            <a:r>
              <a:rPr lang="ko-KR" altLang="en-US" dirty="0"/>
              <a:t>일련의 </a:t>
            </a:r>
            <a:r>
              <a:rPr lang="en-US" altLang="ko-KR" dirty="0"/>
              <a:t>Security Filter</a:t>
            </a:r>
            <a:r>
              <a:rPr lang="ko-KR" altLang="en-US" dirty="0"/>
              <a:t>는 </a:t>
            </a:r>
            <a:r>
              <a:rPr lang="en-US" altLang="ko-KR" dirty="0" err="1"/>
              <a:t>SecurityFilterChain</a:t>
            </a:r>
            <a:r>
              <a:rPr lang="ko-KR" altLang="en-US" dirty="0"/>
              <a:t>을 구성합니다</a:t>
            </a:r>
            <a:r>
              <a:rPr lang="en-US" altLang="ko-KR" dirty="0"/>
              <a:t>. Request</a:t>
            </a:r>
            <a:r>
              <a:rPr lang="ko-KR" altLang="en-US" dirty="0"/>
              <a:t>가 </a:t>
            </a:r>
            <a:r>
              <a:rPr lang="en-US" altLang="ko-KR" dirty="0" err="1"/>
              <a:t>SecurityFilterChain</a:t>
            </a:r>
            <a:r>
              <a:rPr lang="ko-KR" altLang="en-US" dirty="0"/>
              <a:t>을 거치면서 인증에 실패할 경우 </a:t>
            </a:r>
            <a:r>
              <a:rPr lang="en-US" altLang="ko-KR" dirty="0"/>
              <a:t>401 Unauthorized error</a:t>
            </a:r>
            <a:r>
              <a:rPr lang="ko-KR" altLang="en-US" dirty="0"/>
              <a:t>를 발생시키고 인가에 실패할 경우 </a:t>
            </a:r>
            <a:r>
              <a:rPr lang="en-US" altLang="ko-KR" dirty="0"/>
              <a:t>403 Forbidden error</a:t>
            </a:r>
            <a:r>
              <a:rPr lang="ko-KR" altLang="en-US" dirty="0"/>
              <a:t>를 발생시킵니다</a:t>
            </a:r>
            <a:r>
              <a:rPr lang="en-US" altLang="ko-KR" dirty="0"/>
              <a:t>. </a:t>
            </a:r>
            <a:r>
              <a:rPr lang="ko-KR" altLang="en-US" dirty="0"/>
              <a:t>그렇지 않으면 </a:t>
            </a:r>
            <a:r>
              <a:rPr lang="en-US" altLang="ko-KR" dirty="0"/>
              <a:t>request</a:t>
            </a:r>
            <a:r>
              <a:rPr lang="ko-KR" altLang="en-US" dirty="0"/>
              <a:t>는 </a:t>
            </a:r>
            <a:r>
              <a:rPr lang="en-US" altLang="ko-KR" dirty="0"/>
              <a:t>Controller</a:t>
            </a:r>
            <a:r>
              <a:rPr lang="ko-KR" altLang="en-US" dirty="0"/>
              <a:t>에 도달합니다</a:t>
            </a:r>
            <a:r>
              <a:rPr lang="en-US" altLang="ko-KR" dirty="0"/>
              <a:t>. </a:t>
            </a:r>
            <a:r>
              <a:rPr lang="ko-KR" altLang="en-US" dirty="0"/>
              <a:t>저희 애플리케이션에서는</a:t>
            </a:r>
            <a:r>
              <a:rPr lang="en-US" altLang="ko-KR" dirty="0"/>
              <a:t> Bearer Token </a:t>
            </a:r>
            <a:r>
              <a:rPr lang="ko-KR" altLang="en-US" dirty="0"/>
              <a:t>기반 인증</a:t>
            </a:r>
            <a:r>
              <a:rPr lang="en-US" altLang="ko-KR" dirty="0"/>
              <a:t>, </a:t>
            </a:r>
            <a:r>
              <a:rPr lang="ko-KR" altLang="en-US" dirty="0"/>
              <a:t>인가 로직을 수행하기 위해 </a:t>
            </a:r>
            <a:r>
              <a:rPr lang="en-US" altLang="ko-KR" dirty="0"/>
              <a:t>Security Filter </a:t>
            </a:r>
            <a:r>
              <a:rPr lang="ko-KR" altLang="en-US" dirty="0"/>
              <a:t>일부를 직접 구현했습니다</a:t>
            </a:r>
            <a:r>
              <a:rPr lang="en-US" altLang="ko-KR" dirty="0"/>
              <a:t>. </a:t>
            </a:r>
            <a:r>
              <a:rPr lang="ko-KR" altLang="en-US" dirty="0"/>
              <a:t>파란색으로 강조된 부분이 저희가 구현한 </a:t>
            </a:r>
            <a:r>
              <a:rPr lang="en-US" altLang="ko-KR" dirty="0"/>
              <a:t>Filter</a:t>
            </a:r>
            <a:r>
              <a:rPr lang="ko-KR" altLang="en-US" dirty="0"/>
              <a:t>입니다</a:t>
            </a:r>
            <a:r>
              <a:rPr lang="en-US" altLang="ko-KR" dirty="0"/>
              <a:t>. </a:t>
            </a:r>
            <a:r>
              <a:rPr lang="ko-KR" altLang="en-US" dirty="0"/>
              <a:t>이중 </a:t>
            </a:r>
            <a:r>
              <a:rPr lang="en-US" altLang="ko-KR" dirty="0" err="1"/>
              <a:t>TokenAuthenticationFilter</a:t>
            </a:r>
            <a:r>
              <a:rPr lang="ko-KR" altLang="en-US" dirty="0"/>
              <a:t>와 </a:t>
            </a:r>
            <a:r>
              <a:rPr lang="en-US" altLang="ko-KR" dirty="0" err="1"/>
              <a:t>AuthFilter</a:t>
            </a:r>
            <a:r>
              <a:rPr lang="ko-KR" altLang="en-US" dirty="0"/>
              <a:t>에 대해서 간략히 </a:t>
            </a:r>
            <a:r>
              <a:rPr lang="ko-KR" altLang="en-US" dirty="0" err="1"/>
              <a:t>설명드리겠습니다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864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abdbaf40d_2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g2eabdbaf40d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err="1"/>
              <a:t>MapStruct</a:t>
            </a:r>
            <a:r>
              <a:rPr lang="ko-KR" altLang="en-US" dirty="0"/>
              <a:t>입니다</a:t>
            </a:r>
            <a:r>
              <a:rPr lang="en-US" altLang="ko-KR" dirty="0"/>
              <a:t>. </a:t>
            </a:r>
            <a:r>
              <a:rPr lang="en-US" altLang="ko-KR" dirty="0" err="1"/>
              <a:t>MapStruct</a:t>
            </a:r>
            <a:r>
              <a:rPr lang="ko-KR" altLang="en-US" dirty="0"/>
              <a:t>를 사용해 객체 바인딩 </a:t>
            </a:r>
            <a:r>
              <a:rPr lang="en-US" altLang="ko-KR" dirty="0"/>
              <a:t>boilerplate </a:t>
            </a:r>
            <a:r>
              <a:rPr lang="ko-KR" altLang="en-US" dirty="0"/>
              <a:t>코드를 줄일 수 있었습니다</a:t>
            </a:r>
            <a:r>
              <a:rPr lang="en-US" altLang="ko-KR" dirty="0"/>
              <a:t>. </a:t>
            </a:r>
            <a:r>
              <a:rPr lang="ko-KR" altLang="en-US" dirty="0"/>
              <a:t>그러나 </a:t>
            </a:r>
            <a:r>
              <a:rPr lang="en-US" altLang="ko-KR" dirty="0" err="1"/>
              <a:t>MapStruct</a:t>
            </a:r>
            <a:r>
              <a:rPr lang="ko-KR" altLang="en-US" dirty="0"/>
              <a:t>는 오버로딩을 지원하지 않아 각각의 </a:t>
            </a:r>
            <a:r>
              <a:rPr lang="ko-KR" altLang="en-US" dirty="0" err="1"/>
              <a:t>메소드명을</a:t>
            </a:r>
            <a:r>
              <a:rPr lang="ko-KR" altLang="en-US" dirty="0"/>
              <a:t> 다르게 지어줘야 합니다</a:t>
            </a:r>
            <a:r>
              <a:rPr lang="en-US" altLang="ko-KR" dirty="0"/>
              <a:t>. </a:t>
            </a:r>
            <a:r>
              <a:rPr lang="ko-KR" altLang="en-US" dirty="0"/>
              <a:t>혹은 여러 개의 인터페이스를 만들면 인터페이스가 너무 많아집니다</a:t>
            </a:r>
            <a:r>
              <a:rPr lang="en-US" altLang="ko-KR" dirty="0"/>
              <a:t>. </a:t>
            </a:r>
            <a:r>
              <a:rPr lang="ko-KR" altLang="en-US" dirty="0"/>
              <a:t>이러한 이유 때문에 </a:t>
            </a:r>
            <a:r>
              <a:rPr lang="en-US" altLang="ko-KR" dirty="0" err="1"/>
              <a:t>MapStruct</a:t>
            </a:r>
            <a:r>
              <a:rPr lang="ko-KR" altLang="en-US" dirty="0"/>
              <a:t>를 사용하기 번거로워집니다</a:t>
            </a:r>
            <a:r>
              <a:rPr lang="en-US" altLang="ko-KR" dirty="0"/>
              <a:t>. </a:t>
            </a:r>
            <a:r>
              <a:rPr lang="ko-KR" altLang="en-US" dirty="0"/>
              <a:t>이를 해결하기 위해</a:t>
            </a:r>
            <a:r>
              <a:rPr lang="en-US" altLang="ko-KR" dirty="0"/>
              <a:t> </a:t>
            </a:r>
            <a:r>
              <a:rPr lang="ko-KR" altLang="en-US" dirty="0"/>
              <a:t>공통 인터페이스를 확장한 여러 인터페이스를 정의했습니다</a:t>
            </a:r>
            <a:r>
              <a:rPr lang="en-US" altLang="ko-KR" dirty="0"/>
              <a:t>. </a:t>
            </a:r>
            <a:r>
              <a:rPr lang="en-US" altLang="ko-KR" dirty="0" err="1"/>
              <a:t>DtoEntityConverter</a:t>
            </a:r>
            <a:r>
              <a:rPr lang="ko-KR" altLang="en-US" dirty="0"/>
              <a:t>를 멤버로 가지고 있는 </a:t>
            </a:r>
            <a:r>
              <a:rPr lang="en-US" altLang="ko-KR" dirty="0" err="1"/>
              <a:t>DtoEntityBinder</a:t>
            </a:r>
            <a:r>
              <a:rPr lang="en-US" altLang="ko-KR" dirty="0"/>
              <a:t> </a:t>
            </a:r>
            <a:r>
              <a:rPr lang="ko-KR" altLang="en-US" dirty="0"/>
              <a:t>객체를 정의하여 동일한 메소드로 여러 종류의 바인딩 작업을 수행할 수 있었습니다</a:t>
            </a:r>
            <a:r>
              <a:rPr lang="en-US" altLang="ko-KR" dirty="0"/>
              <a:t>. </a:t>
            </a:r>
            <a:r>
              <a:rPr lang="en-US" altLang="ko-KR" dirty="0" err="1"/>
              <a:t>DtoEntityConverter</a:t>
            </a:r>
            <a:r>
              <a:rPr lang="ko-KR" altLang="en-US" dirty="0"/>
              <a:t>와 </a:t>
            </a:r>
            <a:r>
              <a:rPr lang="en-US" altLang="ko-KR" dirty="0" err="1"/>
              <a:t>DtoEntityBinder</a:t>
            </a:r>
            <a:r>
              <a:rPr lang="en-US" altLang="ko-KR" dirty="0"/>
              <a:t> </a:t>
            </a:r>
            <a:r>
              <a:rPr lang="ko-KR" altLang="en-US" dirty="0"/>
              <a:t>인스턴스는 애플리케이션이 시작될 때 초기화되고</a:t>
            </a:r>
            <a:r>
              <a:rPr lang="en-US" altLang="ko-KR" dirty="0"/>
              <a:t>, </a:t>
            </a:r>
            <a:r>
              <a:rPr lang="ko-KR" altLang="en-US" dirty="0"/>
              <a:t>이후 </a:t>
            </a:r>
            <a:r>
              <a:rPr lang="en-US" altLang="ko-KR" dirty="0"/>
              <a:t>Binder</a:t>
            </a:r>
            <a:r>
              <a:rPr lang="ko-KR" altLang="en-US" dirty="0"/>
              <a:t>를 사용할 때는 컴파일 타임에 생성된 </a:t>
            </a:r>
            <a:r>
              <a:rPr lang="en-US" altLang="ko-KR" dirty="0" err="1"/>
              <a:t>MapStruct</a:t>
            </a:r>
            <a:r>
              <a:rPr lang="en-US" altLang="ko-KR" dirty="0"/>
              <a:t> </a:t>
            </a:r>
            <a:r>
              <a:rPr lang="ko-KR" altLang="en-US" dirty="0"/>
              <a:t>구현체를 사용하기 때문에 런타임에 </a:t>
            </a:r>
            <a:r>
              <a:rPr lang="en-US" altLang="ko-KR" dirty="0"/>
              <a:t>Java Reflection</a:t>
            </a:r>
            <a:r>
              <a:rPr lang="ko-KR" altLang="en-US" dirty="0"/>
              <a:t>에 따른 성능저하가 없다는 장점이 있습니다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4478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Java</a:t>
            </a:r>
            <a:r>
              <a:rPr lang="ko-KR" altLang="en-US" dirty="0"/>
              <a:t> </a:t>
            </a:r>
            <a:r>
              <a:rPr lang="en-US" altLang="ko-KR" dirty="0"/>
              <a:t>Reflection API, Custom Annotation, Spring AOP</a:t>
            </a:r>
            <a:r>
              <a:rPr lang="ko-KR" altLang="en-US" dirty="0"/>
              <a:t>를 활용해 </a:t>
            </a:r>
            <a:r>
              <a:rPr lang="en-US" altLang="ko-KR" dirty="0"/>
              <a:t>Validator</a:t>
            </a:r>
            <a:r>
              <a:rPr lang="ko-KR" altLang="en-US" dirty="0"/>
              <a:t>를 구현했습니다</a:t>
            </a:r>
            <a:r>
              <a:rPr lang="en-US" altLang="ko-KR" dirty="0"/>
              <a:t>. </a:t>
            </a:r>
            <a:r>
              <a:rPr lang="ko-KR" altLang="en-US" dirty="0"/>
              <a:t>이로 인해 </a:t>
            </a:r>
            <a:r>
              <a:rPr lang="en-US" altLang="ko-KR" dirty="0"/>
              <a:t>Service </a:t>
            </a:r>
            <a:r>
              <a:rPr lang="ko-KR" altLang="en-US" dirty="0"/>
              <a:t>레이어로부터 검증 로직을 분리할 수 있었습니다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err="1"/>
              <a:t>ValidationAspect</a:t>
            </a:r>
            <a:r>
              <a:rPr lang="ko-KR" altLang="en-US" dirty="0"/>
              <a:t>에서 </a:t>
            </a:r>
            <a:r>
              <a:rPr lang="en-US" altLang="ko-KR" dirty="0"/>
              <a:t>@Validator </a:t>
            </a:r>
            <a:r>
              <a:rPr lang="ko-KR" altLang="en-US" dirty="0" err="1"/>
              <a:t>어노테이션이</a:t>
            </a:r>
            <a:r>
              <a:rPr lang="ko-KR" altLang="en-US" dirty="0"/>
              <a:t> 붙은 </a:t>
            </a:r>
            <a:r>
              <a:rPr lang="en-US" altLang="ko-KR" dirty="0"/>
              <a:t>Spring</a:t>
            </a:r>
            <a:r>
              <a:rPr lang="ko-KR" altLang="en-US" dirty="0"/>
              <a:t> </a:t>
            </a:r>
            <a:r>
              <a:rPr lang="en-US" altLang="ko-KR" dirty="0"/>
              <a:t>Bean</a:t>
            </a:r>
            <a:r>
              <a:rPr lang="ko-KR" altLang="en-US" dirty="0"/>
              <a:t>을 </a:t>
            </a:r>
            <a:r>
              <a:rPr lang="en-US" altLang="ko-KR" dirty="0"/>
              <a:t>Spring Bean Container</a:t>
            </a:r>
            <a:r>
              <a:rPr lang="ko-KR" altLang="en-US" dirty="0"/>
              <a:t>에서 찾습니다</a:t>
            </a:r>
            <a:r>
              <a:rPr lang="en-US" altLang="ko-KR" dirty="0"/>
              <a:t>. </a:t>
            </a:r>
            <a:r>
              <a:rPr lang="en-US" altLang="ko-KR" dirty="0" err="1"/>
              <a:t>ValidationAspect</a:t>
            </a:r>
            <a:r>
              <a:rPr lang="en-US" altLang="ko-KR" dirty="0"/>
              <a:t> </a:t>
            </a:r>
            <a:r>
              <a:rPr lang="ko-KR" altLang="en-US" dirty="0"/>
              <a:t>객체는 </a:t>
            </a:r>
            <a:r>
              <a:rPr lang="en-US" altLang="ko-KR" dirty="0"/>
              <a:t>Validator </a:t>
            </a:r>
            <a:r>
              <a:rPr lang="ko-KR" altLang="en-US" dirty="0"/>
              <a:t>객체를 활용해 </a:t>
            </a:r>
            <a:r>
              <a:rPr lang="en-US" altLang="ko-KR" dirty="0"/>
              <a:t>Weaving </a:t>
            </a:r>
            <a:r>
              <a:rPr lang="ko-KR" altLang="en-US" dirty="0"/>
              <a:t>대상 객체를 검증합니다</a:t>
            </a:r>
            <a:r>
              <a:rPr lang="en-US" altLang="ko-KR" dirty="0"/>
              <a:t>. </a:t>
            </a:r>
            <a:r>
              <a:rPr lang="ko-KR" altLang="en-US" dirty="0"/>
              <a:t>이때 각자 </a:t>
            </a:r>
            <a:r>
              <a:rPr lang="en-US" altLang="ko-KR" dirty="0"/>
              <a:t>Validator </a:t>
            </a:r>
            <a:r>
              <a:rPr lang="ko-KR" altLang="en-US" dirty="0"/>
              <a:t>객체는 </a:t>
            </a:r>
            <a:r>
              <a:rPr lang="en-US" altLang="ko-KR" dirty="0"/>
              <a:t>Spring Bean</a:t>
            </a:r>
            <a:r>
              <a:rPr lang="ko-KR" altLang="en-US" dirty="0"/>
              <a:t>으로 등록돼 있기 때문에 </a:t>
            </a:r>
            <a:r>
              <a:rPr lang="en-US" altLang="ko-KR" dirty="0"/>
              <a:t>Service</a:t>
            </a:r>
            <a:r>
              <a:rPr lang="ko-KR" altLang="en-US" dirty="0"/>
              <a:t>나 </a:t>
            </a:r>
            <a:r>
              <a:rPr lang="en-US" altLang="ko-KR" dirty="0"/>
              <a:t>Repository </a:t>
            </a:r>
            <a:r>
              <a:rPr lang="ko-KR" altLang="en-US" dirty="0"/>
              <a:t>객체를 사용할 수 있습니다</a:t>
            </a:r>
            <a:r>
              <a:rPr lang="en-US" altLang="ko-KR" dirty="0"/>
              <a:t>. </a:t>
            </a:r>
            <a:r>
              <a:rPr lang="ko-KR" altLang="en-US" dirty="0"/>
              <a:t>검증에 실패할 경우 직접 정의한 </a:t>
            </a:r>
            <a:r>
              <a:rPr lang="en-US" altLang="ko-KR" dirty="0" err="1"/>
              <a:t>IllegalServiceCallException</a:t>
            </a:r>
            <a:r>
              <a:rPr lang="ko-KR" altLang="en-US" dirty="0"/>
              <a:t>을 발생시켜 </a:t>
            </a:r>
            <a:r>
              <a:rPr lang="en-US" altLang="ko-KR" dirty="0"/>
              <a:t>Service </a:t>
            </a:r>
            <a:r>
              <a:rPr lang="ko-KR" altLang="en-US" dirty="0"/>
              <a:t>로직 수행을 막고</a:t>
            </a:r>
            <a:r>
              <a:rPr lang="en-US" altLang="ko-KR" dirty="0"/>
              <a:t>, </a:t>
            </a:r>
            <a:r>
              <a:rPr lang="ko-KR" altLang="en-US" dirty="0"/>
              <a:t>검증에 성공하면 </a:t>
            </a:r>
            <a:r>
              <a:rPr lang="en-US" altLang="ko-KR" dirty="0"/>
              <a:t>Service </a:t>
            </a:r>
            <a:r>
              <a:rPr lang="ko-KR" altLang="en-US" dirty="0"/>
              <a:t>로직을 수행시킵니다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25383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	</a:t>
            </a:r>
            <a:r>
              <a:rPr lang="ko-KR" altLang="en-US" dirty="0"/>
              <a:t>지금부터는 </a:t>
            </a:r>
            <a:r>
              <a:rPr lang="en-US" altLang="ko-KR" dirty="0"/>
              <a:t>NOON</a:t>
            </a:r>
            <a:r>
              <a:rPr lang="ko-KR" altLang="en-US" dirty="0"/>
              <a:t>의 시스템 </a:t>
            </a:r>
            <a:r>
              <a:rPr lang="ko-KR" altLang="en-US" dirty="0" err="1"/>
              <a:t>아키텍쳐를</a:t>
            </a:r>
            <a:r>
              <a:rPr lang="ko-KR" altLang="en-US" dirty="0"/>
              <a:t> 차근차근 </a:t>
            </a:r>
            <a:r>
              <a:rPr lang="ko-KR" altLang="en-US" dirty="0" err="1"/>
              <a:t>설명드리겠습니다</a:t>
            </a:r>
            <a:r>
              <a:rPr lang="en-US" altLang="ko-KR" dirty="0"/>
              <a:t>.    +++++++++++++GLOBAL DNS </a:t>
            </a:r>
            <a:r>
              <a:rPr lang="ko-KR" altLang="en-US" dirty="0"/>
              <a:t>추가하기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근데 서버 최대 </a:t>
            </a:r>
            <a:r>
              <a:rPr lang="en-US" altLang="ko-KR" dirty="0"/>
              <a:t>5</a:t>
            </a:r>
            <a:r>
              <a:rPr lang="ko-KR" altLang="en-US" dirty="0"/>
              <a:t>개인데 여기 서버만 </a:t>
            </a:r>
            <a:r>
              <a:rPr lang="en-US" altLang="ko-KR" dirty="0"/>
              <a:t>7</a:t>
            </a:r>
            <a:r>
              <a:rPr lang="ko-KR" altLang="en-US" dirty="0"/>
              <a:t>개임</a:t>
            </a:r>
            <a:r>
              <a:rPr lang="en-US" altLang="ko-KR" dirty="0"/>
              <a:t>. </a:t>
            </a:r>
            <a:r>
              <a:rPr lang="ko-KR" altLang="en-US" dirty="0" err="1"/>
              <a:t>서로다른</a:t>
            </a:r>
            <a:r>
              <a:rPr lang="en-US" altLang="ko-KR" dirty="0"/>
              <a:t>VPC</a:t>
            </a:r>
            <a:r>
              <a:rPr lang="ko-KR" altLang="en-US" dirty="0"/>
              <a:t>에 있음을 표시해야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먼저 시스템이 배포된 클라우드 </a:t>
            </a:r>
            <a:r>
              <a:rPr lang="ko-KR" altLang="en-US" dirty="0" err="1"/>
              <a:t>아키텍쳐입니다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가장 먼저 확인할 수 있는 특징은 </a:t>
            </a:r>
            <a:r>
              <a:rPr lang="en-US" altLang="ko-KR" dirty="0"/>
              <a:t>Private Subnet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특징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모든 서버는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private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서브넷에 있다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저희 시스템의 모든 서버는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private subnet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에 있습니다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서버 뿐만 아니라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CI/CD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서버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ko-K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각 서버 접속에 대해 보안성을 지킬 수 있음은 물론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젠킨스서버도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ssh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터널링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없이는 개발자들도 접근을 못함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ko-K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ko-K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이것이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젠킨스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빌드 및 배포 설정에서 우리의 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api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container registry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비밀번호 등을 작성할 수 있었던 근거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api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키를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깃허브에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업로드할 순 없으니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배포시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설정하는 여러 방법이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있을텐데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우리는 이렇게 했다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.)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특징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로드밸런서가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개다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각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로드밸런서가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특정 유형의 트래픽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(API,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클라이언트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채팅 등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을 처리하도록 분리하면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서비스가 해당 트래픽에 특화되기 때문에 성능을 최적화할 수 있다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웹서버에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client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페이지 요청하는 것은 오로지 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clientLB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axios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로 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restApi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데이터 요청하는 것은 오로지 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apiLB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채팅 관련 데이터 요청은 오로지 </a:t>
            </a:r>
            <a:r>
              <a:rPr lang="en-US" altLang="ko-K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chatLB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 담당하니까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ko-KR" altLang="en-US" b="0" dirty="0">
                <a:effectLst/>
              </a:rPr>
            </a:b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추후 필요에 따라 각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에 대한 권한이나 보안 정책을 각각에 알맞게 세분화 시킬 수도 있고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어떤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에 어떤 요청만이 들어오는지 명확하게 알 수 있으므로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트래픽 분석이나 모니터링이 용이해질 것이다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문제가 발생하더라도 그 요청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그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로드밸런서만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집중적으로 확인하면 된다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ko-KR" altLang="en-US" b="0" dirty="0">
                <a:effectLst/>
              </a:rPr>
            </a:b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이 특징들을 통해 보안성을 지키면서도 대규모 트래픽과 높은 가용성의 서비스를 제공할 수 있다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ko-KR" altLang="en-US" b="0" dirty="0">
                <a:effectLst/>
              </a:rPr>
            </a:b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특징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DB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서버와 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CI/CD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서버가 따로 있다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각각은 별개의 </a:t>
            </a:r>
            <a:r>
              <a:rPr lang="ko-KR" alt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얘기긴</a:t>
            </a:r>
            <a:r>
              <a:rPr lang="ko-KR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함</a:t>
            </a:r>
            <a:r>
              <a:rPr lang="en-US" altLang="ko-K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ko-KR" altLang="en-US" b="0" dirty="0">
              <a:effectLst/>
            </a:endParaRPr>
          </a:p>
          <a:p>
            <a:br>
              <a:rPr lang="ko-KR" altLang="en-US" dirty="0"/>
            </a:br>
            <a:endParaRPr lang="en-US" altLang="ko-KR" dirty="0"/>
          </a:p>
          <a:p>
            <a:endParaRPr lang="ko-KR" altLang="en-US" dirty="0"/>
          </a:p>
          <a:p>
            <a:r>
              <a:rPr lang="en-US" altLang="ko-KR" dirty="0"/>
              <a:t>(//</a:t>
            </a:r>
            <a:r>
              <a:rPr lang="ko-KR" altLang="en-US" dirty="0"/>
              <a:t>우리가 생각한 우리 설계의 단점은 오직 구조적 복잡성</a:t>
            </a:r>
            <a:r>
              <a:rPr lang="en-US" altLang="ko-KR" dirty="0"/>
              <a:t>, </a:t>
            </a:r>
            <a:r>
              <a:rPr lang="ko-KR" altLang="en-US" dirty="0"/>
              <a:t>비용 증가였는데 일단 구축 성공했으니 구조적 복잡성은 우리 스스로 </a:t>
            </a:r>
            <a:r>
              <a:rPr lang="ko-KR" altLang="en-US" dirty="0" err="1"/>
              <a:t>해결한거고</a:t>
            </a:r>
            <a:r>
              <a:rPr lang="en-US" altLang="ko-KR" dirty="0"/>
              <a:t>, </a:t>
            </a:r>
            <a:r>
              <a:rPr lang="ko-KR" altLang="en-US" dirty="0"/>
              <a:t>비용은 </a:t>
            </a:r>
            <a:r>
              <a:rPr lang="en-US" altLang="ko-KR" dirty="0" err="1"/>
              <a:t>NCloud</a:t>
            </a:r>
            <a:r>
              <a:rPr lang="ko-KR" altLang="en-US" dirty="0"/>
              <a:t>에서</a:t>
            </a:r>
            <a:r>
              <a:rPr lang="en-US" altLang="ko-KR" dirty="0"/>
              <a:t>…</a:t>
            </a:r>
            <a:r>
              <a:rPr lang="ko-KR" altLang="en-US" dirty="0" err="1"/>
              <a:t>ㅎㅎ</a:t>
            </a:r>
            <a:r>
              <a:rPr lang="en-US" altLang="ko-KR" dirty="0"/>
              <a:t>..</a:t>
            </a:r>
            <a:r>
              <a:rPr lang="ko-KR" altLang="en-US" dirty="0"/>
              <a:t>해주니까 이 구조가 </a:t>
            </a:r>
            <a:r>
              <a:rPr lang="en-US" altLang="ko-KR" dirty="0"/>
              <a:t>NOON</a:t>
            </a:r>
            <a:r>
              <a:rPr lang="ko-KR" altLang="en-US" dirty="0"/>
              <a:t>에서는 단점이 거의 없는 </a:t>
            </a:r>
            <a:r>
              <a:rPr lang="en-US" altLang="ko-KR" dirty="0"/>
              <a:t>Best</a:t>
            </a:r>
            <a:r>
              <a:rPr lang="ko-KR" altLang="en-US" dirty="0"/>
              <a:t>옵션이었음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우리는 </a:t>
            </a:r>
            <a:r>
              <a:rPr lang="ko-KR" altLang="en-US" dirty="0" err="1"/>
              <a:t>리버스프록시를</a:t>
            </a:r>
            <a:r>
              <a:rPr lang="ko-KR" altLang="en-US" dirty="0"/>
              <a:t> 안 쓰는 대신에 </a:t>
            </a:r>
          </a:p>
          <a:p>
            <a:r>
              <a:rPr lang="ko-KR" altLang="en-US" dirty="0"/>
              <a:t>서버자체는 </a:t>
            </a:r>
            <a:r>
              <a:rPr lang="ko-KR" altLang="en-US" dirty="0" err="1"/>
              <a:t>프라이빗</a:t>
            </a:r>
            <a:r>
              <a:rPr lang="ko-KR" altLang="en-US" dirty="0"/>
              <a:t> 서브넷에 두고</a:t>
            </a:r>
            <a:r>
              <a:rPr lang="en-US" altLang="ko-KR" dirty="0"/>
              <a:t>, </a:t>
            </a:r>
            <a:r>
              <a:rPr lang="ko-KR" altLang="en-US" dirty="0" err="1"/>
              <a:t>로드밸런서로만</a:t>
            </a:r>
            <a:r>
              <a:rPr lang="ko-KR" altLang="en-US" dirty="0"/>
              <a:t> 요청이 가능하도록 했다</a:t>
            </a:r>
            <a:r>
              <a:rPr lang="en-US" altLang="ko-KR" dirty="0"/>
              <a:t>. </a:t>
            </a:r>
            <a:r>
              <a:rPr lang="ko-KR" altLang="en-US" dirty="0"/>
              <a:t>각종 요청에 대한 검증을 강화했다</a:t>
            </a:r>
            <a:r>
              <a:rPr lang="en-US" altLang="ko-KR" dirty="0"/>
              <a:t>(</a:t>
            </a:r>
            <a:r>
              <a:rPr lang="ko-KR" altLang="en-US" dirty="0" err="1"/>
              <a:t>경도님께</a:t>
            </a:r>
            <a:r>
              <a:rPr lang="ko-KR" altLang="en-US" dirty="0"/>
              <a:t> 여쭤보기</a:t>
            </a:r>
            <a:r>
              <a:rPr lang="en-US" altLang="ko-KR" dirty="0"/>
              <a:t>. ) 403forbidden </a:t>
            </a:r>
            <a:r>
              <a:rPr lang="ko-KR" altLang="en-US" dirty="0" err="1"/>
              <a:t>내는거</a:t>
            </a:r>
            <a:r>
              <a:rPr lang="en-US" altLang="ko-KR" dirty="0"/>
              <a:t>. </a:t>
            </a:r>
            <a:r>
              <a:rPr lang="ko-KR" altLang="en-US" dirty="0"/>
              <a:t>회원만 어떤 요청을 할 수 있게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클라이언트와 </a:t>
            </a:r>
            <a:r>
              <a:rPr lang="en-US" altLang="ko-KR" dirty="0"/>
              <a:t>API</a:t>
            </a:r>
            <a:r>
              <a:rPr lang="ko-KR" altLang="en-US" dirty="0"/>
              <a:t>서버가 다른 도메인에 있는 것에 관해 </a:t>
            </a:r>
            <a:r>
              <a:rPr lang="en-US" altLang="ko-KR" dirty="0"/>
              <a:t>CORS</a:t>
            </a:r>
            <a:r>
              <a:rPr lang="ko-KR" altLang="en-US" dirty="0"/>
              <a:t>는 어떻게 처리했는지도 </a:t>
            </a:r>
            <a:r>
              <a:rPr lang="ko-KR" altLang="en-US" dirty="0" err="1"/>
              <a:t>경도님께</a:t>
            </a:r>
            <a:r>
              <a:rPr lang="ko-KR" altLang="en-US" dirty="0"/>
              <a:t> 여쭤보기</a:t>
            </a:r>
            <a:r>
              <a:rPr lang="en-US" altLang="ko-KR" dirty="0"/>
              <a:t>. (</a:t>
            </a:r>
            <a:r>
              <a:rPr lang="ko-KR" altLang="en-US" dirty="0"/>
              <a:t>리버스 프록시로 </a:t>
            </a:r>
            <a:r>
              <a:rPr lang="en-US" altLang="ko-KR" dirty="0"/>
              <a:t>CORS</a:t>
            </a:r>
            <a:r>
              <a:rPr lang="ko-KR" altLang="en-US" dirty="0"/>
              <a:t>를 해결하는 경우도 많아서</a:t>
            </a:r>
            <a:r>
              <a:rPr lang="en-US" altLang="ko-KR" dirty="0"/>
              <a:t>.)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===============================================================================================</a:t>
            </a:r>
          </a:p>
          <a:p>
            <a:r>
              <a:rPr lang="en-US" altLang="ko-KR" dirty="0"/>
              <a:t>+++++++++private</a:t>
            </a:r>
            <a:r>
              <a:rPr lang="ko-KR" altLang="en-US" dirty="0"/>
              <a:t>서브넷에 </a:t>
            </a:r>
            <a:r>
              <a:rPr lang="ko-KR" altLang="en-US" dirty="0" err="1"/>
              <a:t>쿠버네티스</a:t>
            </a:r>
            <a:r>
              <a:rPr lang="ko-KR" altLang="en-US" dirty="0"/>
              <a:t> 클러스터를 만들면 분명 그 과정에서 어려움이 </a:t>
            </a:r>
            <a:r>
              <a:rPr lang="ko-KR" altLang="en-US" dirty="0" err="1"/>
              <a:t>많을텐데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어떻게 설명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#</a:t>
            </a:r>
            <a:r>
              <a:rPr lang="ko-KR" altLang="en-US" b="1" dirty="0"/>
              <a:t>시스템 아키텍처</a:t>
            </a:r>
            <a:r>
              <a:rPr lang="en-US" altLang="ko-KR" dirty="0"/>
              <a:t>: </a:t>
            </a:r>
            <a:r>
              <a:rPr lang="ko-KR" altLang="en-US" dirty="0"/>
              <a:t>전체 컴퓨터 시스템의 구조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#</a:t>
            </a:r>
            <a:r>
              <a:rPr lang="ko-KR" altLang="en-US" b="1" dirty="0"/>
              <a:t>클라우드 아키텍처</a:t>
            </a:r>
            <a:r>
              <a:rPr lang="en-US" altLang="ko-KR" dirty="0"/>
              <a:t>: </a:t>
            </a:r>
            <a:r>
              <a:rPr lang="ko-KR" altLang="en-US" dirty="0"/>
              <a:t>클라우드 환경에서의 시스템 구성과 배포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A2BF2-AC9C-6142-970B-A429692D887A}" type="slidenum">
              <a:rPr kumimoji="1" lang="ko-KR" altLang="en-US" smtClean="0"/>
              <a:t>39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61159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워커노드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Deployment</a:t>
            </a:r>
            <a:r>
              <a:rPr lang="ko-KR" altLang="en-US" dirty="0"/>
              <a:t>로 감싸기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Chat</a:t>
            </a:r>
            <a:r>
              <a:rPr lang="ko-KR" altLang="en-US" dirty="0"/>
              <a:t>컨테이너가 </a:t>
            </a:r>
            <a:r>
              <a:rPr lang="en-US" altLang="ko-KR" dirty="0" err="1"/>
              <a:t>ChatDB</a:t>
            </a:r>
            <a:r>
              <a:rPr lang="ko-KR" altLang="en-US" dirty="0"/>
              <a:t>가려면 </a:t>
            </a:r>
            <a:r>
              <a:rPr lang="en-US" altLang="ko-KR" dirty="0" err="1"/>
              <a:t>vpc</a:t>
            </a:r>
            <a:r>
              <a:rPr lang="ko-KR" altLang="en-US" dirty="0" err="1"/>
              <a:t>피어링</a:t>
            </a:r>
            <a:r>
              <a:rPr lang="ko-KR" altLang="en-US" dirty="0"/>
              <a:t> </a:t>
            </a:r>
            <a:r>
              <a:rPr lang="ko-KR" altLang="en-US" dirty="0" err="1"/>
              <a:t>해야될텐데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en-US" altLang="ko-KR" dirty="0"/>
              <a:t>#</a:t>
            </a:r>
            <a:r>
              <a:rPr lang="ko-KR" altLang="en-US" b="1" dirty="0"/>
              <a:t>서버 아키텍처</a:t>
            </a:r>
            <a:r>
              <a:rPr lang="en-US" altLang="ko-KR" dirty="0"/>
              <a:t>: </a:t>
            </a:r>
            <a:r>
              <a:rPr lang="ko-KR" altLang="en-US" dirty="0"/>
              <a:t>서버의 구성과 운영 방식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ko-KR" altLang="en-US" dirty="0" err="1">
                <a:sym typeface="Wingdings" panose="05000000000000000000" pitchFamily="2" charset="2"/>
              </a:rPr>
              <a:t>위키서버를</a:t>
            </a:r>
            <a:r>
              <a:rPr lang="ko-KR" altLang="en-US" dirty="0">
                <a:sym typeface="Wingdings" panose="05000000000000000000" pitchFamily="2" charset="2"/>
              </a:rPr>
              <a:t> 추상적 이름으로</a:t>
            </a:r>
            <a:endParaRPr lang="en-US" altLang="ko-KR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altLang="ko-KR" dirty="0">
                <a:sym typeface="Wingdings" panose="05000000000000000000" pitchFamily="2" charset="2"/>
              </a:rPr>
              <a:t>Chat WAS pod </a:t>
            </a:r>
            <a:r>
              <a:rPr lang="ko-KR" altLang="en-US" dirty="0">
                <a:sym typeface="Wingdings" panose="05000000000000000000" pitchFamily="2" charset="2"/>
              </a:rPr>
              <a:t>이 </a:t>
            </a:r>
            <a:r>
              <a:rPr lang="ko-KR" altLang="en-US" dirty="0" err="1">
                <a:sym typeface="Wingdings" panose="05000000000000000000" pitchFamily="2" charset="2"/>
              </a:rPr>
              <a:t>올바른지</a:t>
            </a:r>
            <a:r>
              <a:rPr lang="en-US" altLang="ko-KR" dirty="0">
                <a:sym typeface="Wingdings" panose="05000000000000000000" pitchFamily="2" charset="2"/>
              </a:rPr>
              <a:t>(Chat was DB server</a:t>
            </a:r>
            <a:r>
              <a:rPr lang="ko-KR" altLang="en-US" dirty="0">
                <a:sym typeface="Wingdings" panose="05000000000000000000" pitchFamily="2" charset="2"/>
              </a:rPr>
              <a:t>도 마찬가지</a:t>
            </a:r>
            <a:r>
              <a:rPr lang="en-US" altLang="ko-KR" dirty="0">
                <a:sym typeface="Wingdings" panose="05000000000000000000" pitchFamily="2" charset="2"/>
              </a:rPr>
              <a:t>.)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altLang="ko-KR" dirty="0">
                <a:sym typeface="Wingdings" panose="05000000000000000000" pitchFamily="2" charset="2"/>
              </a:rPr>
              <a:t>Client pod</a:t>
            </a:r>
            <a:r>
              <a:rPr lang="ko-KR" altLang="en-US" dirty="0">
                <a:sym typeface="Wingdings" panose="05000000000000000000" pitchFamily="2" charset="2"/>
              </a:rPr>
              <a:t>는 사실상 웹서버인데 명칭을 어떻게 </a:t>
            </a:r>
            <a:r>
              <a:rPr lang="ko-KR" altLang="en-US" dirty="0" err="1">
                <a:sym typeface="Wingdings" panose="05000000000000000000" pitchFamily="2" charset="2"/>
              </a:rPr>
              <a:t>해야할까</a:t>
            </a:r>
            <a:endParaRPr lang="en-US" altLang="ko-KR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altLang="ko-KR" dirty="0"/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altLang="ko-KR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ko-KR" altLang="en-US" dirty="0" err="1"/>
              <a:t>마스터노드에도</a:t>
            </a:r>
            <a:r>
              <a:rPr lang="ko-KR" altLang="en-US" dirty="0"/>
              <a:t> </a:t>
            </a:r>
            <a:r>
              <a:rPr lang="en-US" altLang="ko-KR" dirty="0"/>
              <a:t>CONTAINERD</a:t>
            </a:r>
            <a:r>
              <a:rPr lang="ko-KR" altLang="en-US" dirty="0"/>
              <a:t>가 있는 이유</a:t>
            </a:r>
            <a:r>
              <a:rPr lang="en-US" altLang="ko-KR" dirty="0"/>
              <a:t>: </a:t>
            </a:r>
            <a:r>
              <a:rPr lang="ko-KR" altLang="en-US" b="1" dirty="0"/>
              <a:t>컨트롤 플레인 컴포넌트</a:t>
            </a:r>
            <a:r>
              <a:rPr lang="en-US" altLang="ko-KR" dirty="0"/>
              <a:t>: </a:t>
            </a:r>
            <a:r>
              <a:rPr lang="ko-KR" altLang="en-US" dirty="0"/>
              <a:t>일부 컨트롤 플레인 컴포넌트</a:t>
            </a:r>
            <a:r>
              <a:rPr lang="en-US" altLang="ko-KR" dirty="0"/>
              <a:t>(API </a:t>
            </a:r>
            <a:r>
              <a:rPr lang="ko-KR" altLang="en-US" dirty="0"/>
              <a:t>서버</a:t>
            </a:r>
            <a:r>
              <a:rPr lang="en-US" altLang="ko-KR" dirty="0"/>
              <a:t>, </a:t>
            </a:r>
            <a:r>
              <a:rPr lang="ko-KR" altLang="en-US" dirty="0"/>
              <a:t>스케줄러</a:t>
            </a:r>
            <a:r>
              <a:rPr lang="en-US" altLang="ko-KR" dirty="0"/>
              <a:t>, </a:t>
            </a:r>
            <a:r>
              <a:rPr lang="ko-KR" altLang="en-US" dirty="0"/>
              <a:t>컨트롤러 매니저 등</a:t>
            </a:r>
            <a:r>
              <a:rPr lang="en-US" altLang="ko-KR" dirty="0"/>
              <a:t>)</a:t>
            </a:r>
            <a:r>
              <a:rPr lang="ko-KR" altLang="en-US" dirty="0"/>
              <a:t>가 컨테이너로 실행되는 경우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3778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39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2074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26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55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36C5-2386-41B5-911B-1FC6ECD6CAC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65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eabdbaf40d_2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eabdbaf40d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087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35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애니매이션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사각형 사진 생김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652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8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9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39.jpg"/><Relationship Id="rId5" Type="http://schemas.openxmlformats.org/officeDocument/2006/relationships/image" Target="../media/image37.jpg"/><Relationship Id="rId10" Type="http://schemas.openxmlformats.org/officeDocument/2006/relationships/image" Target="../media/image8.png"/><Relationship Id="rId4" Type="http://schemas.openxmlformats.org/officeDocument/2006/relationships/image" Target="../media/image36.jp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9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4.jpg"/><Relationship Id="rId5" Type="http://schemas.openxmlformats.org/officeDocument/2006/relationships/image" Target="../media/image7.png"/><Relationship Id="rId10" Type="http://schemas.openxmlformats.org/officeDocument/2006/relationships/image" Target="../media/image43.jpg"/><Relationship Id="rId4" Type="http://schemas.openxmlformats.org/officeDocument/2006/relationships/image" Target="../media/image6.png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6.jpg"/><Relationship Id="rId9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0.jpg"/><Relationship Id="rId10" Type="http://schemas.openxmlformats.org/officeDocument/2006/relationships/image" Target="../media/image51.jpg"/><Relationship Id="rId4" Type="http://schemas.openxmlformats.org/officeDocument/2006/relationships/image" Target="../media/image49.jp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55.jpg"/><Relationship Id="rId3" Type="http://schemas.openxmlformats.org/officeDocument/2006/relationships/image" Target="../media/image9.png"/><Relationship Id="rId7" Type="http://schemas.openxmlformats.org/officeDocument/2006/relationships/image" Target="../media/image40.jp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4.jpg"/><Relationship Id="rId5" Type="http://schemas.openxmlformats.org/officeDocument/2006/relationships/image" Target="../media/image7.png"/><Relationship Id="rId15" Type="http://schemas.openxmlformats.org/officeDocument/2006/relationships/image" Target="../media/image57.jpg"/><Relationship Id="rId10" Type="http://schemas.openxmlformats.org/officeDocument/2006/relationships/image" Target="../media/image43.jpg"/><Relationship Id="rId4" Type="http://schemas.openxmlformats.org/officeDocument/2006/relationships/image" Target="../media/image6.png"/><Relationship Id="rId9" Type="http://schemas.openxmlformats.org/officeDocument/2006/relationships/image" Target="../media/image42.jpg"/><Relationship Id="rId1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png"/><Relationship Id="rId7" Type="http://schemas.openxmlformats.org/officeDocument/2006/relationships/image" Target="../media/image45.jp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2.jpg"/><Relationship Id="rId5" Type="http://schemas.openxmlformats.org/officeDocument/2006/relationships/image" Target="../media/image7.png"/><Relationship Id="rId10" Type="http://schemas.openxmlformats.org/officeDocument/2006/relationships/image" Target="../media/image61.jpg"/><Relationship Id="rId4" Type="http://schemas.openxmlformats.org/officeDocument/2006/relationships/image" Target="../media/image6.png"/><Relationship Id="rId9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9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9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.png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9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.png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file:///C:\Users\ellen\Downloads\&#44396;&#54788;&#49884;&#50672;&#50689;&#49345;_07_12_&#44552;_7_&#54868;&#51656;&#44060;&#49440;.mp4" TargetMode="External"/><Relationship Id="rId1" Type="http://schemas.microsoft.com/office/2007/relationships/media" Target="file:///C:\Users\ellen\Downloads\&#44396;&#54788;&#49884;&#50672;&#50689;&#49345;_07_12_&#44552;_7_&#54868;&#51656;&#44060;&#49440;.mp4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9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5" Type="http://schemas.openxmlformats.org/officeDocument/2006/relationships/image" Target="../media/image7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6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jpg"/><Relationship Id="rId27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6.svg"/><Relationship Id="rId20" Type="http://schemas.openxmlformats.org/officeDocument/2006/relationships/image" Target="../media/image11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01.png"/><Relationship Id="rId5" Type="http://schemas.openxmlformats.org/officeDocument/2006/relationships/image" Target="../media/image7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6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7.png"/><Relationship Id="rId5" Type="http://schemas.openxmlformats.org/officeDocument/2006/relationships/image" Target="../media/image7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6.png"/><Relationship Id="rId9" Type="http://schemas.openxmlformats.org/officeDocument/2006/relationships/image" Target="../media/image115.jpeg"/><Relationship Id="rId1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8.png"/><Relationship Id="rId4" Type="http://schemas.openxmlformats.org/officeDocument/2006/relationships/image" Target="../media/image126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6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emf"/><Relationship Id="rId5" Type="http://schemas.openxmlformats.org/officeDocument/2006/relationships/image" Target="../media/image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1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9.png"/><Relationship Id="rId21" Type="http://schemas.openxmlformats.org/officeDocument/2006/relationships/image" Target="../media/image124.png"/><Relationship Id="rId7" Type="http://schemas.openxmlformats.org/officeDocument/2006/relationships/image" Target="../media/image152.png"/><Relationship Id="rId12" Type="http://schemas.openxmlformats.org/officeDocument/2006/relationships/image" Target="../media/image144.pn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6.png"/><Relationship Id="rId5" Type="http://schemas.openxmlformats.org/officeDocument/2006/relationships/image" Target="../media/image7.png"/><Relationship Id="rId15" Type="http://schemas.openxmlformats.org/officeDocument/2006/relationships/image" Target="../media/image159.png"/><Relationship Id="rId10" Type="http://schemas.openxmlformats.org/officeDocument/2006/relationships/image" Target="../media/image155.png"/><Relationship Id="rId19" Type="http://schemas.openxmlformats.org/officeDocument/2006/relationships/image" Target="../media/image163.png"/><Relationship Id="rId4" Type="http://schemas.openxmlformats.org/officeDocument/2006/relationships/image" Target="../media/image6.png"/><Relationship Id="rId9" Type="http://schemas.openxmlformats.org/officeDocument/2006/relationships/image" Target="../media/image154.png"/><Relationship Id="rId14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63.png"/><Relationship Id="rId3" Type="http://schemas.openxmlformats.org/officeDocument/2006/relationships/image" Target="../media/image165.png"/><Relationship Id="rId7" Type="http://schemas.openxmlformats.org/officeDocument/2006/relationships/image" Target="../media/image8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4.png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10" Type="http://schemas.openxmlformats.org/officeDocument/2006/relationships/image" Target="../media/image152.png"/><Relationship Id="rId4" Type="http://schemas.openxmlformats.org/officeDocument/2006/relationships/image" Target="../media/image166.png"/><Relationship Id="rId9" Type="http://schemas.openxmlformats.org/officeDocument/2006/relationships/image" Target="../media/image162.png"/><Relationship Id="rId14" Type="http://schemas.openxmlformats.org/officeDocument/2006/relationships/image" Target="../media/image1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3" Type="http://schemas.openxmlformats.org/officeDocument/2006/relationships/image" Target="../media/image167.png"/><Relationship Id="rId21" Type="http://schemas.openxmlformats.org/officeDocument/2006/relationships/image" Target="../media/image124.png"/><Relationship Id="rId7" Type="http://schemas.openxmlformats.org/officeDocument/2006/relationships/image" Target="../media/image9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74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69.png"/><Relationship Id="rId5" Type="http://schemas.openxmlformats.org/officeDocument/2006/relationships/image" Target="../media/image144.png"/><Relationship Id="rId15" Type="http://schemas.openxmlformats.org/officeDocument/2006/relationships/image" Target="../media/image173.png"/><Relationship Id="rId23" Type="http://schemas.openxmlformats.org/officeDocument/2006/relationships/image" Target="../media/image179.png"/><Relationship Id="rId10" Type="http://schemas.openxmlformats.org/officeDocument/2006/relationships/image" Target="../media/image8.png"/><Relationship Id="rId19" Type="http://schemas.openxmlformats.org/officeDocument/2006/relationships/image" Target="../media/image177.png"/><Relationship Id="rId4" Type="http://schemas.openxmlformats.org/officeDocument/2006/relationships/image" Target="../media/image132.png"/><Relationship Id="rId9" Type="http://schemas.openxmlformats.org/officeDocument/2006/relationships/image" Target="../media/image7.png"/><Relationship Id="rId14" Type="http://schemas.openxmlformats.org/officeDocument/2006/relationships/image" Target="../media/image172.png"/><Relationship Id="rId22" Type="http://schemas.openxmlformats.org/officeDocument/2006/relationships/image" Target="../media/image1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8.png"/><Relationship Id="rId5" Type="http://schemas.openxmlformats.org/officeDocument/2006/relationships/image" Target="../media/image6.png"/><Relationship Id="rId15" Type="http://schemas.openxmlformats.org/officeDocument/2006/relationships/image" Target="../media/image69.png"/><Relationship Id="rId10" Type="http://schemas.openxmlformats.org/officeDocument/2006/relationships/image" Target="../media/image180.png"/><Relationship Id="rId4" Type="http://schemas.openxmlformats.org/officeDocument/2006/relationships/image" Target="../media/image1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2489200"/>
            <a:ext cx="4465235" cy="44652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00" y="1358900"/>
            <a:ext cx="6654800" cy="665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800" y="2489200"/>
            <a:ext cx="4465235" cy="4465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0800" y="2489200"/>
            <a:ext cx="4465235" cy="44652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81200" y="2985331"/>
            <a:ext cx="8940800" cy="139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130310"/>
              </a:lnSpc>
            </a:pPr>
            <a:r>
              <a:rPr lang="en-US" sz="6600" b="1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NOON</a:t>
            </a:r>
            <a:endParaRPr lang="en-US" sz="2000" b="1" i="0" u="none" strike="noStrike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3581400"/>
            <a:ext cx="8623300" cy="4914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4635500"/>
            <a:ext cx="6604000" cy="1117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건물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기반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소통의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장을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마련해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주는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소셜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네트워크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플랫폼</a:t>
            </a:r>
          </a:p>
          <a:p>
            <a:pPr lvl="0" algn="l">
              <a:lnSpc>
                <a:spcPct val="132800"/>
              </a:lnSpc>
            </a:pP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여러분의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일상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공간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속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타인과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소통해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보세요</a:t>
            </a:r>
            <a:r>
              <a:rPr 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en-US" sz="1900" b="0" i="0" u="none" strike="noStrike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l">
              <a:lnSpc>
                <a:spcPct val="132800"/>
              </a:lnSpc>
            </a:pPr>
            <a:endParaRPr lang="en-US" sz="1900" b="0" i="0" u="none" strike="noStrike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587980" y="9674860"/>
            <a:ext cx="258056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ko-KR" sz="1400" b="0" i="0" u="none" strike="noStrike" spc="-100" dirty="0" err="1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박경도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sz="1400" b="0" i="0" u="none" strike="noStrike" spc="-100" dirty="0" err="1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김도엽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허예지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조성진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sz="14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최현준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3DA7854D-F11F-B26F-7EE9-8F6545BF7399}"/>
              </a:ext>
            </a:extLst>
          </p:cNvPr>
          <p:cNvCxnSpPr>
            <a:cxnSpLocks/>
          </p:cNvCxnSpPr>
          <p:nvPr/>
        </p:nvCxnSpPr>
        <p:spPr>
          <a:xfrm flipH="1">
            <a:off x="1981200" y="5981700"/>
            <a:ext cx="3200400" cy="0"/>
          </a:xfrm>
          <a:prstGeom prst="line">
            <a:avLst/>
          </a:prstGeom>
          <a:ln w="38100">
            <a:solidFill>
              <a:srgbClr val="4949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7CE7F77-28C8-940B-65C1-7773E44BC826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9" name="Google Shape;347;p21">
              <a:extLst>
                <a:ext uri="{FF2B5EF4-FFF2-40B4-BE49-F238E27FC236}">
                  <a16:creationId xmlns:a16="http://schemas.microsoft.com/office/drawing/2014/main" id="{561C856C-E1AC-411B-6A07-5AA07ED9284F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2" name="Google Shape;348;p21">
                <a:extLst>
                  <a:ext uri="{FF2B5EF4-FFF2-40B4-BE49-F238E27FC236}">
                    <a16:creationId xmlns:a16="http://schemas.microsoft.com/office/drawing/2014/main" id="{6514CCFB-DB35-7A38-DFC8-F9D2AEF82EC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349;p21">
                <a:extLst>
                  <a:ext uri="{FF2B5EF4-FFF2-40B4-BE49-F238E27FC236}">
                    <a16:creationId xmlns:a16="http://schemas.microsoft.com/office/drawing/2014/main" id="{46FFCFD8-40EE-315E-21D9-CCD4B95E9102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351;p21">
                <a:extLst>
                  <a:ext uri="{FF2B5EF4-FFF2-40B4-BE49-F238E27FC236}">
                    <a16:creationId xmlns:a16="http://schemas.microsoft.com/office/drawing/2014/main" id="{969D9A50-1FBA-D8A2-3758-E9D3B8E97837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150C21-9F06-F935-335C-0E3AAA258264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1" name="그림 20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2F6D7998-AB9B-2757-B115-7D892F8BA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358900"/>
            <a:ext cx="7289800" cy="7289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552700"/>
            <a:ext cx="4889500" cy="4889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781800" y="4152900"/>
            <a:ext cx="9970667" cy="99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altLang="en-US" sz="6600" b="0" i="0" u="none" strike="noStrike" dirty="0">
                <a:solidFill>
                  <a:srgbClr val="000000"/>
                </a:solidFill>
                <a:ea typeface="Gmarket Sans Bold"/>
              </a:rPr>
              <a:t>분석 </a:t>
            </a:r>
            <a:r>
              <a:rPr lang="en-US" altLang="ko-KR" sz="6600" b="0" i="0" u="none" strike="noStrike" dirty="0">
                <a:solidFill>
                  <a:srgbClr val="000000"/>
                </a:solidFill>
                <a:latin typeface="Gmarket Sans Bold" panose="020B0600000101010101" charset="-127"/>
                <a:ea typeface="Gmarket Sans Bold" panose="020B0600000101010101" charset="-127"/>
              </a:rPr>
              <a:t>/</a:t>
            </a:r>
            <a:r>
              <a:rPr lang="en-US" altLang="ko-KR" sz="6600" b="0" i="0" u="none" strike="noStrike" dirty="0">
                <a:solidFill>
                  <a:srgbClr val="000000"/>
                </a:solidFill>
                <a:ea typeface="Gmarket Sans Bold"/>
              </a:rPr>
              <a:t> </a:t>
            </a:r>
            <a:r>
              <a:rPr lang="ko-KR" altLang="en-US" sz="6600" b="0" i="0" u="none" strike="noStrike" dirty="0">
                <a:solidFill>
                  <a:srgbClr val="000000"/>
                </a:solidFill>
                <a:ea typeface="Gmarket Sans Bold"/>
              </a:rPr>
              <a:t>설계</a:t>
            </a:r>
            <a:endParaRPr lang="ko-KR" sz="6600" b="0" i="0" u="none" strike="noStrike" dirty="0">
              <a:solidFill>
                <a:srgbClr val="000000"/>
              </a:solidFill>
              <a:ea typeface="Gmarket Sans 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1EC781E-6FA9-C9FA-578A-6B32FF36856F}"/>
              </a:ext>
            </a:extLst>
          </p:cNvPr>
          <p:cNvSpPr txBox="1"/>
          <p:nvPr/>
        </p:nvSpPr>
        <p:spPr>
          <a:xfrm>
            <a:off x="7619346" y="5143500"/>
            <a:ext cx="584171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분석 산출물 설명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설계 산출물 설명 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B5B5D-D593-B5BB-4680-CF050AC155C5}"/>
              </a:ext>
            </a:extLst>
          </p:cNvPr>
          <p:cNvSpPr txBox="1"/>
          <p:nvPr/>
        </p:nvSpPr>
        <p:spPr>
          <a:xfrm>
            <a:off x="9867900" y="97472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88C80A0-CF3F-95CD-DB4C-DCE742812BE2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2" name="Google Shape;347;p21">
              <a:extLst>
                <a:ext uri="{FF2B5EF4-FFF2-40B4-BE49-F238E27FC236}">
                  <a16:creationId xmlns:a16="http://schemas.microsoft.com/office/drawing/2014/main" id="{B1AB0805-DD17-3E5A-1855-6100F9B29428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5" name="Google Shape;348;p21">
                <a:extLst>
                  <a:ext uri="{FF2B5EF4-FFF2-40B4-BE49-F238E27FC236}">
                    <a16:creationId xmlns:a16="http://schemas.microsoft.com/office/drawing/2014/main" id="{A9FA7FB3-87E2-DCB7-CB58-DE879A4AD7A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349;p21">
                <a:extLst>
                  <a:ext uri="{FF2B5EF4-FFF2-40B4-BE49-F238E27FC236}">
                    <a16:creationId xmlns:a16="http://schemas.microsoft.com/office/drawing/2014/main" id="{19B3B970-2BC0-14B3-980F-A946C36993D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51;p21">
                <a:extLst>
                  <a:ext uri="{FF2B5EF4-FFF2-40B4-BE49-F238E27FC236}">
                    <a16:creationId xmlns:a16="http://schemas.microsoft.com/office/drawing/2014/main" id="{379FA837-3802-5DE6-6E35-7BA11A11C1FB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E499F4-3F5C-A08A-E70E-5F6619C61C4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4" name="그림 13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F7A7AF1-12E9-CEC0-294D-CEFE5AAEC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18" name="그림 1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D072FB5-8A94-159A-E234-A209F9CC2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1C015A-73E7-2264-8E2D-AA9B3114C1E1}"/>
              </a:ext>
            </a:extLst>
          </p:cNvPr>
          <p:cNvSpPr txBox="1"/>
          <p:nvPr/>
        </p:nvSpPr>
        <p:spPr>
          <a:xfrm>
            <a:off x="1687048" y="2988036"/>
            <a:ext cx="77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CD2F0"/>
                </a:solidFill>
                <a:latin typeface="Gmarket Sans Bold" panose="020B0600000101010101" charset="-127"/>
                <a:ea typeface="Gmarket Sans Bold" panose="020B0600000101010101" charset="-127"/>
              </a:rPr>
              <a:t>01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A999997-D670-F7F9-8EA3-133FB029CB32}"/>
              </a:ext>
            </a:extLst>
          </p:cNvPr>
          <p:cNvCxnSpPr>
            <a:cxnSpLocks/>
          </p:cNvCxnSpPr>
          <p:nvPr/>
        </p:nvCxnSpPr>
        <p:spPr>
          <a:xfrm>
            <a:off x="1687048" y="3690637"/>
            <a:ext cx="66536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6CC2F4A-6F3B-DC00-D9C8-C6DBA0A3A184}"/>
              </a:ext>
            </a:extLst>
          </p:cNvPr>
          <p:cNvSpPr txBox="1"/>
          <p:nvPr/>
        </p:nvSpPr>
        <p:spPr>
          <a:xfrm>
            <a:off x="2518226" y="2988035"/>
            <a:ext cx="4233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latin typeface="Gmarket Sans Medium" panose="020B0600000101010101" charset="-127"/>
                <a:ea typeface="Gmarket Sans Medium" panose="020B0600000101010101" charset="-127"/>
              </a:rPr>
              <a:t>업무 분석 </a:t>
            </a:r>
            <a:r>
              <a:rPr lang="en-US" altLang="ko-KR" sz="3200" dirty="0"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Use Case Modeling</a:t>
            </a:r>
            <a:endParaRPr lang="ko-KR" altLang="en-US" sz="32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5EEE30-B215-AB0F-FED5-2628EB1E71C4}"/>
              </a:ext>
            </a:extLst>
          </p:cNvPr>
          <p:cNvSpPr txBox="1"/>
          <p:nvPr/>
        </p:nvSpPr>
        <p:spPr>
          <a:xfrm>
            <a:off x="2412568" y="3788052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현업요구사항정의서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BA19F8-05F4-5C51-5045-B0D63682B950}"/>
              </a:ext>
            </a:extLst>
          </p:cNvPr>
          <p:cNvSpPr txBox="1"/>
          <p:nvPr/>
        </p:nvSpPr>
        <p:spPr>
          <a:xfrm>
            <a:off x="2412568" y="4249717"/>
            <a:ext cx="530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요구사항 </a:t>
            </a:r>
            <a:r>
              <a:rPr lang="ko-KR" altLang="en-US" sz="2400" dirty="0" err="1">
                <a:latin typeface="Pretendard Light" panose="020B0600000101010101" charset="-127"/>
                <a:ea typeface="Pretendard Light" panose="020B0600000101010101" charset="-127"/>
              </a:rPr>
              <a:t>추적표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 및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Use Case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유형정의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7492BF-BECF-5970-0072-61F37B318AC6}"/>
              </a:ext>
            </a:extLst>
          </p:cNvPr>
          <p:cNvSpPr txBox="1"/>
          <p:nvPr/>
        </p:nvSpPr>
        <p:spPr>
          <a:xfrm>
            <a:off x="2412568" y="4711382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Use Case Diagram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A8CA66-D00D-E37A-D495-1B22A7CB8A73}"/>
              </a:ext>
            </a:extLst>
          </p:cNvPr>
          <p:cNvSpPr txBox="1"/>
          <p:nvPr/>
        </p:nvSpPr>
        <p:spPr>
          <a:xfrm>
            <a:off x="2412568" y="5173047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Use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Case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 정의서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53C851-D15F-0D88-1584-5BF4B0BC7848}"/>
              </a:ext>
            </a:extLst>
          </p:cNvPr>
          <p:cNvSpPr txBox="1"/>
          <p:nvPr/>
        </p:nvSpPr>
        <p:spPr>
          <a:xfrm>
            <a:off x="9467189" y="2988036"/>
            <a:ext cx="83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CD2F0"/>
                </a:solidFill>
                <a:latin typeface="Gmarket Sans Bold" panose="020B0600000101010101" charset="-127"/>
                <a:ea typeface="Gmarket Sans Bold" panose="020B0600000101010101" charset="-127"/>
              </a:rPr>
              <a:t>02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7B482-F902-42AC-97B9-00B96632A57C}"/>
              </a:ext>
            </a:extLst>
          </p:cNvPr>
          <p:cNvSpPr txBox="1"/>
          <p:nvPr/>
        </p:nvSpPr>
        <p:spPr>
          <a:xfrm>
            <a:off x="10298367" y="2988035"/>
            <a:ext cx="4317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latin typeface="Gmarket Sans Medium" panose="020B0600000101010101" charset="-127"/>
                <a:ea typeface="Gmarket Sans Medium" panose="020B0600000101010101" charset="-127"/>
              </a:rPr>
              <a:t>업무 분석 </a:t>
            </a:r>
            <a:r>
              <a:rPr lang="en-US" altLang="ko-KR" sz="3200" dirty="0"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Application Modeling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00406C-33F9-04D7-9C1E-2AD3ACE9A169}"/>
              </a:ext>
            </a:extLst>
          </p:cNvPr>
          <p:cNvSpPr txBox="1"/>
          <p:nvPr/>
        </p:nvSpPr>
        <p:spPr>
          <a:xfrm>
            <a:off x="10298367" y="3834833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Class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Diagram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E995C0-7687-791D-DBF1-4E73C7635D42}"/>
              </a:ext>
            </a:extLst>
          </p:cNvPr>
          <p:cNvSpPr txBox="1"/>
          <p:nvPr/>
        </p:nvSpPr>
        <p:spPr>
          <a:xfrm>
            <a:off x="10298367" y="4296498"/>
            <a:ext cx="642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VOPC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(View Of Participation Class Diagram)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1C47F0-CEB1-4DAB-BE0C-81E000B6303D}"/>
              </a:ext>
            </a:extLst>
          </p:cNvPr>
          <p:cNvSpPr txBox="1"/>
          <p:nvPr/>
        </p:nvSpPr>
        <p:spPr>
          <a:xfrm>
            <a:off x="1676400" y="6356742"/>
            <a:ext cx="83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CD2F0"/>
                </a:solidFill>
                <a:latin typeface="Gmarket Sans Bold" panose="020B0600000101010101" charset="-127"/>
                <a:ea typeface="Gmarket Sans Bold" panose="020B0600000101010101" charset="-127"/>
              </a:rPr>
              <a:t>03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9820608C-8A57-D8EE-643B-33148D43D6D0}"/>
              </a:ext>
            </a:extLst>
          </p:cNvPr>
          <p:cNvCxnSpPr>
            <a:cxnSpLocks/>
          </p:cNvCxnSpPr>
          <p:nvPr/>
        </p:nvCxnSpPr>
        <p:spPr>
          <a:xfrm>
            <a:off x="1676400" y="7059343"/>
            <a:ext cx="6664268" cy="202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67A9B3A-7686-1EED-241F-74DC1D46C042}"/>
              </a:ext>
            </a:extLst>
          </p:cNvPr>
          <p:cNvSpPr txBox="1"/>
          <p:nvPr/>
        </p:nvSpPr>
        <p:spPr>
          <a:xfrm>
            <a:off x="2507578" y="6356741"/>
            <a:ext cx="1877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latin typeface="Gmarket Sans Medium" panose="020B0600000101010101" charset="-127"/>
                <a:ea typeface="Gmarket Sans Medium" panose="020B0600000101010101" charset="-127"/>
              </a:rPr>
              <a:t>화면 분석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047E58-55B2-319A-090D-D1E2646DA995}"/>
              </a:ext>
            </a:extLst>
          </p:cNvPr>
          <p:cNvSpPr txBox="1"/>
          <p:nvPr/>
        </p:nvSpPr>
        <p:spPr>
          <a:xfrm>
            <a:off x="2412568" y="7272635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화면 정의서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9830CA-040B-AE37-1F5A-B121142EF2CE}"/>
              </a:ext>
            </a:extLst>
          </p:cNvPr>
          <p:cNvSpPr txBox="1"/>
          <p:nvPr/>
        </p:nvSpPr>
        <p:spPr>
          <a:xfrm>
            <a:off x="9467190" y="6433247"/>
            <a:ext cx="83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CD2F0"/>
                </a:solidFill>
                <a:latin typeface="Gmarket Sans Bold" panose="020B0600000101010101" charset="-127"/>
                <a:ea typeface="Gmarket Sans Bold" panose="020B0600000101010101" charset="-127"/>
              </a:rPr>
              <a:t>04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9B6D36-A18C-A820-06EC-000A85ECA73D}"/>
              </a:ext>
            </a:extLst>
          </p:cNvPr>
          <p:cNvSpPr txBox="1"/>
          <p:nvPr/>
        </p:nvSpPr>
        <p:spPr>
          <a:xfrm>
            <a:off x="10298368" y="6433246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latin typeface="Gmarket Sans Medium" panose="020B0600000101010101" charset="-127"/>
                <a:ea typeface="Gmarket Sans Medium" panose="020B0600000101010101" charset="-127"/>
              </a:rPr>
              <a:t>데이터 분석 </a:t>
            </a:r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( Logical )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D08F73-738C-683A-37C8-A4ABE58246B1}"/>
              </a:ext>
            </a:extLst>
          </p:cNvPr>
          <p:cNvSpPr txBox="1"/>
          <p:nvPr/>
        </p:nvSpPr>
        <p:spPr>
          <a:xfrm>
            <a:off x="10298367" y="7269939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-  ERD(Logical)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2D09A81-E108-609A-D00F-EF9DF130284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Google Shape;212;p10"/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1.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 개요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4" name="그림 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DD7B403-F6CF-DC8D-54F2-39B8868C7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43332FD-1A9C-27F6-E59E-0758D089CC59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6" name="Google Shape;347;p21">
              <a:extLst>
                <a:ext uri="{FF2B5EF4-FFF2-40B4-BE49-F238E27FC236}">
                  <a16:creationId xmlns:a16="http://schemas.microsoft.com/office/drawing/2014/main" id="{A06D8A4F-8513-D7B8-B311-D0FB67E720BF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9" name="Google Shape;348;p21">
                <a:extLst>
                  <a:ext uri="{FF2B5EF4-FFF2-40B4-BE49-F238E27FC236}">
                    <a16:creationId xmlns:a16="http://schemas.microsoft.com/office/drawing/2014/main" id="{A80638D6-3EC7-936E-386F-C2E853DD257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349;p21">
                <a:extLst>
                  <a:ext uri="{FF2B5EF4-FFF2-40B4-BE49-F238E27FC236}">
                    <a16:creationId xmlns:a16="http://schemas.microsoft.com/office/drawing/2014/main" id="{283A9D68-5A1C-20B1-1696-D1ED90D4E0E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351;p21">
                <a:extLst>
                  <a:ext uri="{FF2B5EF4-FFF2-40B4-BE49-F238E27FC236}">
                    <a16:creationId xmlns:a16="http://schemas.microsoft.com/office/drawing/2014/main" id="{0AD107DE-9914-B1B0-D71A-8A463F7DD026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AB2DBD-06F1-23CA-121A-E711D098F4C9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8" name="그림 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A851DF6-DE9C-2393-2400-17841BA3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559B7C2A-179C-EC33-6B00-EA09F10EEF41}"/>
              </a:ext>
            </a:extLst>
          </p:cNvPr>
          <p:cNvCxnSpPr>
            <a:cxnSpLocks/>
          </p:cNvCxnSpPr>
          <p:nvPr/>
        </p:nvCxnSpPr>
        <p:spPr>
          <a:xfrm>
            <a:off x="9467189" y="3690637"/>
            <a:ext cx="66536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F2AEBDA2-BE9F-A9F1-6264-AB0518A7E8DB}"/>
              </a:ext>
            </a:extLst>
          </p:cNvPr>
          <p:cNvCxnSpPr>
            <a:cxnSpLocks/>
          </p:cNvCxnSpPr>
          <p:nvPr/>
        </p:nvCxnSpPr>
        <p:spPr>
          <a:xfrm>
            <a:off x="9467189" y="7066454"/>
            <a:ext cx="6664268" cy="202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2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83FD1F55-4FAC-65FF-E0F2-06F0C93C10AA}"/>
              </a:ext>
            </a:extLst>
          </p:cNvPr>
          <p:cNvGrpSpPr/>
          <p:nvPr/>
        </p:nvGrpSpPr>
        <p:grpSpPr>
          <a:xfrm>
            <a:off x="11582400" y="897868"/>
            <a:ext cx="4906010" cy="461665"/>
            <a:chOff x="935546" y="1981200"/>
            <a:chExt cx="4906010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943E4-8109-5A66-E45A-D4F848FA7A84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C01F3B-518E-5713-53AA-5F5EA0FBE1BF}"/>
                </a:ext>
              </a:extLst>
            </p:cNvPr>
            <p:cNvSpPr txBox="1"/>
            <p:nvPr/>
          </p:nvSpPr>
          <p:spPr>
            <a:xfrm>
              <a:off x="1495494" y="1981200"/>
              <a:ext cx="4346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Use Case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95CD7-9EAC-E189-5036-C73A3ECBB69A}"/>
              </a:ext>
            </a:extLst>
          </p:cNvPr>
          <p:cNvSpPr txBox="1"/>
          <p:nvPr/>
        </p:nvSpPr>
        <p:spPr>
          <a:xfrm>
            <a:off x="3813976" y="794745"/>
            <a:ext cx="2409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현업요구사항정의서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3A6D04C5-26BD-5371-A6A9-0E591A648D9A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B57040BB-07D1-76AF-55E2-120DF8A80B97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Google Shape;212;p10">
            <a:extLst>
              <a:ext uri="{FF2B5EF4-FFF2-40B4-BE49-F238E27FC236}">
                <a16:creationId xmlns:a16="http://schemas.microsoft.com/office/drawing/2014/main" id="{6744234F-0E39-34D7-69E4-B5D0A45F25BC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68A910B-D8DC-F3D7-7AC6-10E614A998D2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444D02F-62FA-B19F-F78B-54755C964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5CCEE0BA-A67A-96A8-ADC7-9BFAB9213984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7" name="Google Shape;347;p21">
              <a:extLst>
                <a:ext uri="{FF2B5EF4-FFF2-40B4-BE49-F238E27FC236}">
                  <a16:creationId xmlns:a16="http://schemas.microsoft.com/office/drawing/2014/main" id="{C0C1404F-9D5F-ADF1-F7AB-49C23F338251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30" name="Google Shape;348;p21">
                <a:extLst>
                  <a:ext uri="{FF2B5EF4-FFF2-40B4-BE49-F238E27FC236}">
                    <a16:creationId xmlns:a16="http://schemas.microsoft.com/office/drawing/2014/main" id="{AE35F932-8034-8F3D-6616-096C069848D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349;p21">
                <a:extLst>
                  <a:ext uri="{FF2B5EF4-FFF2-40B4-BE49-F238E27FC236}">
                    <a16:creationId xmlns:a16="http://schemas.microsoft.com/office/drawing/2014/main" id="{F0B48778-98CA-3AFE-D8FF-65977C55FA4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Google Shape;351;p21">
                <a:extLst>
                  <a:ext uri="{FF2B5EF4-FFF2-40B4-BE49-F238E27FC236}">
                    <a16:creationId xmlns:a16="http://schemas.microsoft.com/office/drawing/2014/main" id="{2C53D6BA-C3AC-5102-C635-7B67237E37BE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DCEFEA-64ED-9796-65DE-466B09F2C488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9" name="그림 2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B740D38-DC6B-8F15-FF98-52B6C7F10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694F85FF-DA85-A5EA-7CCE-6E031F0035F8}"/>
              </a:ext>
            </a:extLst>
          </p:cNvPr>
          <p:cNvGrpSpPr/>
          <p:nvPr/>
        </p:nvGrpSpPr>
        <p:grpSpPr>
          <a:xfrm>
            <a:off x="9635801" y="1685839"/>
            <a:ext cx="8294068" cy="9512314"/>
            <a:chOff x="9635801" y="2229706"/>
            <a:chExt cx="8294068" cy="9512314"/>
          </a:xfrm>
        </p:grpSpPr>
        <p:pic>
          <p:nvPicPr>
            <p:cNvPr id="21" name="그림 20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11D3AD72-0CCD-5D96-AA96-6DD6FFB3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49869" y="2229706"/>
              <a:ext cx="8280000" cy="5113554"/>
            </a:xfrm>
            <a:prstGeom prst="rect">
              <a:avLst/>
            </a:prstGeom>
          </p:spPr>
        </p:pic>
        <p:pic>
          <p:nvPicPr>
            <p:cNvPr id="23" name="그림 22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F7F67123-6490-B963-C208-47F40479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5801" y="7260478"/>
              <a:ext cx="8280000" cy="4481542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30A63DB-2433-F578-730F-FC76A7AECB3A}"/>
              </a:ext>
            </a:extLst>
          </p:cNvPr>
          <p:cNvGrpSpPr/>
          <p:nvPr/>
        </p:nvGrpSpPr>
        <p:grpSpPr>
          <a:xfrm>
            <a:off x="2657226" y="4655972"/>
            <a:ext cx="4323620" cy="975056"/>
            <a:chOff x="2657226" y="4681835"/>
            <a:chExt cx="4323620" cy="9750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617BD0-5477-D800-2F7E-8D621F020EFD}"/>
                </a:ext>
              </a:extLst>
            </p:cNvPr>
            <p:cNvSpPr txBox="1"/>
            <p:nvPr/>
          </p:nvSpPr>
          <p:spPr>
            <a:xfrm>
              <a:off x="2657226" y="4681835"/>
              <a:ext cx="43236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어플리케이션에게 요구되는 사항과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A8D391-F033-E0ED-0361-67769B1D2CA7}"/>
                </a:ext>
              </a:extLst>
            </p:cNvPr>
            <p:cNvSpPr txBox="1"/>
            <p:nvPr/>
          </p:nvSpPr>
          <p:spPr>
            <a:xfrm>
              <a:off x="2715736" y="5195226"/>
              <a:ext cx="420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그와 관련된 데이터를 정리합니다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6" name="액자 5">
            <a:extLst>
              <a:ext uri="{FF2B5EF4-FFF2-40B4-BE49-F238E27FC236}">
                <a16:creationId xmlns:a16="http://schemas.microsoft.com/office/drawing/2014/main" id="{B757B008-BCF7-F49F-51EF-5B8A12CF2051}"/>
              </a:ext>
            </a:extLst>
          </p:cNvPr>
          <p:cNvSpPr/>
          <p:nvPr/>
        </p:nvSpPr>
        <p:spPr>
          <a:xfrm>
            <a:off x="11734800" y="1554528"/>
            <a:ext cx="3048000" cy="1839575"/>
          </a:xfrm>
          <a:prstGeom prst="frame">
            <a:avLst>
              <a:gd name="adj1" fmla="val 38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액자 14">
            <a:extLst>
              <a:ext uri="{FF2B5EF4-FFF2-40B4-BE49-F238E27FC236}">
                <a16:creationId xmlns:a16="http://schemas.microsoft.com/office/drawing/2014/main" id="{0BBD8677-61AA-F6A1-CD40-C421FBBE46EC}"/>
              </a:ext>
            </a:extLst>
          </p:cNvPr>
          <p:cNvSpPr/>
          <p:nvPr/>
        </p:nvSpPr>
        <p:spPr>
          <a:xfrm>
            <a:off x="14706600" y="1551320"/>
            <a:ext cx="2057400" cy="1839575"/>
          </a:xfrm>
          <a:prstGeom prst="frame">
            <a:avLst>
              <a:gd name="adj1" fmla="val 38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액자 16">
            <a:extLst>
              <a:ext uri="{FF2B5EF4-FFF2-40B4-BE49-F238E27FC236}">
                <a16:creationId xmlns:a16="http://schemas.microsoft.com/office/drawing/2014/main" id="{3C62799A-8E98-C38D-311E-3642BC33351D}"/>
              </a:ext>
            </a:extLst>
          </p:cNvPr>
          <p:cNvSpPr/>
          <p:nvPr/>
        </p:nvSpPr>
        <p:spPr>
          <a:xfrm>
            <a:off x="9601201" y="1552169"/>
            <a:ext cx="609600" cy="1839575"/>
          </a:xfrm>
          <a:prstGeom prst="frame">
            <a:avLst>
              <a:gd name="adj1" fmla="val 114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3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679E-6 L 4.16667E-6 -0.1251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78D5E06-BD66-7BB5-DCD0-F624B12D9241}"/>
              </a:ext>
            </a:extLst>
          </p:cNvPr>
          <p:cNvGrpSpPr/>
          <p:nvPr/>
        </p:nvGrpSpPr>
        <p:grpSpPr>
          <a:xfrm>
            <a:off x="1593020" y="4648758"/>
            <a:ext cx="6380273" cy="989484"/>
            <a:chOff x="1593020" y="4647279"/>
            <a:chExt cx="6380273" cy="9894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71E344-7219-473E-A562-EE3DD6DAEB87}"/>
                </a:ext>
              </a:extLst>
            </p:cNvPr>
            <p:cNvSpPr txBox="1"/>
            <p:nvPr/>
          </p:nvSpPr>
          <p:spPr>
            <a:xfrm>
              <a:off x="3281784" y="4647279"/>
              <a:ext cx="3002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 err="1">
                  <a:latin typeface="Pretendard Light" panose="020B0600000101010101" charset="-127"/>
                  <a:ea typeface="Pretendard Light" panose="020B0600000101010101" charset="-127"/>
                </a:rPr>
                <a:t>현업요구사항정의서와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301333-344D-5323-579D-AF23EE971179}"/>
                </a:ext>
              </a:extLst>
            </p:cNvPr>
            <p:cNvSpPr txBox="1"/>
            <p:nvPr/>
          </p:nvSpPr>
          <p:spPr>
            <a:xfrm>
              <a:off x="1593020" y="5175098"/>
              <a:ext cx="6380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추후 작성할 </a:t>
              </a:r>
              <a:r>
                <a:rPr lang="en-US" altLang="ko-KR" sz="2400" dirty="0" err="1">
                  <a:latin typeface="Pretendard Light" panose="020B0600000101010101" charset="-127"/>
                  <a:ea typeface="Pretendard Light" panose="020B0600000101010101" charset="-127"/>
                </a:rPr>
                <a:t>UseCase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 Diagram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서로 연결합니다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pic>
        <p:nvPicPr>
          <p:cNvPr id="29" name="그림 28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35580B1A-38AD-BFA3-F916-431F373C6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575" y="1833503"/>
            <a:ext cx="8280000" cy="3955926"/>
          </a:xfrm>
          <a:prstGeom prst="rect">
            <a:avLst/>
          </a:prstGeom>
        </p:spPr>
      </p:pic>
      <p:pic>
        <p:nvPicPr>
          <p:cNvPr id="31" name="그림 30" descr="텍스트, 번호, 스크린샷, 폰트이(가) 표시된 사진&#10;&#10;자동 생성된 설명">
            <a:extLst>
              <a:ext uri="{FF2B5EF4-FFF2-40B4-BE49-F238E27FC236}">
                <a16:creationId xmlns:a16="http://schemas.microsoft.com/office/drawing/2014/main" id="{DCA3ACAC-2FA4-8A4D-8068-5F107CB97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75" y="6237055"/>
            <a:ext cx="8280000" cy="3326045"/>
          </a:xfrm>
          <a:prstGeom prst="rect">
            <a:avLst/>
          </a:prstGeom>
        </p:spPr>
      </p:pic>
      <p:sp>
        <p:nvSpPr>
          <p:cNvPr id="32" name="액자 31">
            <a:extLst>
              <a:ext uri="{FF2B5EF4-FFF2-40B4-BE49-F238E27FC236}">
                <a16:creationId xmlns:a16="http://schemas.microsoft.com/office/drawing/2014/main" id="{733E0A12-53CC-64ED-2EF3-4B01D8F0D5B6}"/>
              </a:ext>
            </a:extLst>
          </p:cNvPr>
          <p:cNvSpPr/>
          <p:nvPr/>
        </p:nvSpPr>
        <p:spPr>
          <a:xfrm>
            <a:off x="13250532" y="2226611"/>
            <a:ext cx="1232769" cy="38404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액자 32">
            <a:extLst>
              <a:ext uri="{FF2B5EF4-FFF2-40B4-BE49-F238E27FC236}">
                <a16:creationId xmlns:a16="http://schemas.microsoft.com/office/drawing/2014/main" id="{7B0619BB-CCC4-D7C5-44A2-32AF5D7A810F}"/>
              </a:ext>
            </a:extLst>
          </p:cNvPr>
          <p:cNvSpPr/>
          <p:nvPr/>
        </p:nvSpPr>
        <p:spPr>
          <a:xfrm>
            <a:off x="10240636" y="6528981"/>
            <a:ext cx="1232769" cy="38404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4" name="액자 33">
            <a:extLst>
              <a:ext uri="{FF2B5EF4-FFF2-40B4-BE49-F238E27FC236}">
                <a16:creationId xmlns:a16="http://schemas.microsoft.com/office/drawing/2014/main" id="{B654DBDB-28E8-17F6-4AFD-A1F6A712D15C}"/>
              </a:ext>
            </a:extLst>
          </p:cNvPr>
          <p:cNvSpPr/>
          <p:nvPr/>
        </p:nvSpPr>
        <p:spPr>
          <a:xfrm>
            <a:off x="13236464" y="5405381"/>
            <a:ext cx="1232769" cy="38404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5" name="액자 34">
            <a:extLst>
              <a:ext uri="{FF2B5EF4-FFF2-40B4-BE49-F238E27FC236}">
                <a16:creationId xmlns:a16="http://schemas.microsoft.com/office/drawing/2014/main" id="{B15223F8-0D24-5B53-2294-EDF2F2105BE9}"/>
              </a:ext>
            </a:extLst>
          </p:cNvPr>
          <p:cNvSpPr/>
          <p:nvPr/>
        </p:nvSpPr>
        <p:spPr>
          <a:xfrm>
            <a:off x="10240636" y="9179052"/>
            <a:ext cx="1232769" cy="38404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94A4868-79D0-5F10-3F19-1C1BCA4ED687}"/>
              </a:ext>
            </a:extLst>
          </p:cNvPr>
          <p:cNvGrpSpPr/>
          <p:nvPr/>
        </p:nvGrpSpPr>
        <p:grpSpPr>
          <a:xfrm>
            <a:off x="11582400" y="897868"/>
            <a:ext cx="4906010" cy="461665"/>
            <a:chOff x="935546" y="1981200"/>
            <a:chExt cx="4906010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3C76AA-0150-B33D-9C87-C8F430501D48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B89D90-39F5-E53B-455B-FF95B4FA77D9}"/>
                </a:ext>
              </a:extLst>
            </p:cNvPr>
            <p:cNvSpPr txBox="1"/>
            <p:nvPr/>
          </p:nvSpPr>
          <p:spPr>
            <a:xfrm>
              <a:off x="1495494" y="1981200"/>
              <a:ext cx="4346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Use Case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A2ED7B9-DED8-BE19-B39B-87E89049BA16}"/>
              </a:ext>
            </a:extLst>
          </p:cNvPr>
          <p:cNvSpPr txBox="1"/>
          <p:nvPr/>
        </p:nvSpPr>
        <p:spPr>
          <a:xfrm>
            <a:off x="3813976" y="794745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요구사항 </a:t>
            </a:r>
            <a:r>
              <a:rPr lang="ko-KR" altLang="en-US" sz="2000" dirty="0" err="1">
                <a:latin typeface="Pretendard Light" panose="020B0600000101010101" charset="-127"/>
                <a:ea typeface="Pretendard Light" panose="020B0600000101010101" charset="-127"/>
              </a:rPr>
              <a:t>추적표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 및 </a:t>
            </a:r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Use Case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유형정의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B6AED0C-08E4-735B-227F-0F9F32A8AE6E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Google Shape;212;p10">
            <a:extLst>
              <a:ext uri="{FF2B5EF4-FFF2-40B4-BE49-F238E27FC236}">
                <a16:creationId xmlns:a16="http://schemas.microsoft.com/office/drawing/2014/main" id="{4B189562-53B2-128F-188B-B363C9973BD9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5AE5B7D5-839F-3835-92BC-D667EFCCFF31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65CC613F-501E-7243-9A3C-1129E8B4F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2D282C2A-2C48-D1A2-D845-049CE86D7224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A4EE3947-258F-DC01-129B-397E966C7842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4" name="Google Shape;347;p21">
              <a:extLst>
                <a:ext uri="{FF2B5EF4-FFF2-40B4-BE49-F238E27FC236}">
                  <a16:creationId xmlns:a16="http://schemas.microsoft.com/office/drawing/2014/main" id="{42DC312F-D581-F116-9E41-05C2EE76B2A8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8" name="Google Shape;348;p21">
                <a:extLst>
                  <a:ext uri="{FF2B5EF4-FFF2-40B4-BE49-F238E27FC236}">
                    <a16:creationId xmlns:a16="http://schemas.microsoft.com/office/drawing/2014/main" id="{A5CFB59C-63DA-EC2C-ED73-2E817BB145AE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49;p21">
                <a:extLst>
                  <a:ext uri="{FF2B5EF4-FFF2-40B4-BE49-F238E27FC236}">
                    <a16:creationId xmlns:a16="http://schemas.microsoft.com/office/drawing/2014/main" id="{77B86FED-3394-C58F-4E02-357BEB2AB4C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Google Shape;351;p21">
                <a:extLst>
                  <a:ext uri="{FF2B5EF4-FFF2-40B4-BE49-F238E27FC236}">
                    <a16:creationId xmlns:a16="http://schemas.microsoft.com/office/drawing/2014/main" id="{549BB849-3867-DC57-D7AC-5C6F86BF717A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1BE397-353E-7B16-860A-AFFCFF069F50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7" name="그림 26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7FFC4C5C-2E1F-D9F4-8C98-44D584E4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텍스트, 도표, 라인, 평행이(가) 표시된 사진&#10;&#10;자동 생성된 설명">
            <a:extLst>
              <a:ext uri="{FF2B5EF4-FFF2-40B4-BE49-F238E27FC236}">
                <a16:creationId xmlns:a16="http://schemas.microsoft.com/office/drawing/2014/main" id="{0EE1A9C6-D622-2528-AD6F-C73E4481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200" y="3061740"/>
            <a:ext cx="8280000" cy="560063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B87E4CC5-0C8D-4E2A-F96E-1DA16F597DD2}"/>
              </a:ext>
            </a:extLst>
          </p:cNvPr>
          <p:cNvGrpSpPr/>
          <p:nvPr/>
        </p:nvGrpSpPr>
        <p:grpSpPr>
          <a:xfrm>
            <a:off x="838928" y="4377838"/>
            <a:ext cx="7516801" cy="1531325"/>
            <a:chOff x="838928" y="4407033"/>
            <a:chExt cx="7516801" cy="15313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434096-F063-24F6-FB8E-4ECD60523CA6}"/>
                </a:ext>
              </a:extLst>
            </p:cNvPr>
            <p:cNvSpPr txBox="1"/>
            <p:nvPr/>
          </p:nvSpPr>
          <p:spPr>
            <a:xfrm>
              <a:off x="2484334" y="4407033"/>
              <a:ext cx="4253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 err="1">
                  <a:latin typeface="Pretendard Light" panose="020B0600000101010101" charset="-127"/>
                  <a:ea typeface="Pretendard Light" panose="020B0600000101010101" charset="-127"/>
                </a:rPr>
                <a:t>현업요구사항정의서를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작성하면서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A411A0-DA0D-352A-AF78-96E707AAEBC0}"/>
                </a:ext>
              </a:extLst>
            </p:cNvPr>
            <p:cNvSpPr txBox="1"/>
            <p:nvPr/>
          </p:nvSpPr>
          <p:spPr>
            <a:xfrm>
              <a:off x="838928" y="5476693"/>
              <a:ext cx="7516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이 다이어그램을 통해 요구사항을 한 번에 파악할 수 있습니다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546A3B-8446-63FA-C391-2EB4FE19E2BE}"/>
                </a:ext>
              </a:extLst>
            </p:cNvPr>
            <p:cNvSpPr txBox="1"/>
            <p:nvPr/>
          </p:nvSpPr>
          <p:spPr>
            <a:xfrm>
              <a:off x="1621994" y="4941863"/>
              <a:ext cx="5950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추출한 요구사항을 통해 다이어그램을 그립니다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74093D1-5BBE-0668-B6B0-848F0957A718}"/>
              </a:ext>
            </a:extLst>
          </p:cNvPr>
          <p:cNvGrpSpPr/>
          <p:nvPr/>
        </p:nvGrpSpPr>
        <p:grpSpPr>
          <a:xfrm>
            <a:off x="11582400" y="897868"/>
            <a:ext cx="4906010" cy="461665"/>
            <a:chOff x="935546" y="1981200"/>
            <a:chExt cx="4906010" cy="46166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CF0CF6-CD98-9208-92A3-D7FDD72AD6E4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930B1C-8D46-CF88-5535-2A75D7D2F4E6}"/>
                </a:ext>
              </a:extLst>
            </p:cNvPr>
            <p:cNvSpPr txBox="1"/>
            <p:nvPr/>
          </p:nvSpPr>
          <p:spPr>
            <a:xfrm>
              <a:off x="1495494" y="1981200"/>
              <a:ext cx="4346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Use Case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C43CF4A-B0FE-A31A-7E05-DFF5F8EBF46E}"/>
              </a:ext>
            </a:extLst>
          </p:cNvPr>
          <p:cNvSpPr txBox="1"/>
          <p:nvPr/>
        </p:nvSpPr>
        <p:spPr>
          <a:xfrm>
            <a:off x="3813976" y="794745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Use Case Diagram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E57AA28-D8AD-6C68-CBE1-04039FB6F864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Google Shape;212;p10">
            <a:extLst>
              <a:ext uri="{FF2B5EF4-FFF2-40B4-BE49-F238E27FC236}">
                <a16:creationId xmlns:a16="http://schemas.microsoft.com/office/drawing/2014/main" id="{A9BBB766-9A7C-CE47-C425-06BB7F4E77F1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32E149D9-D7C9-7E40-E805-191F067395A4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5FE0499D-904D-375E-27AB-CBA615136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80478A51-DD2E-AE4A-30B4-17A161826291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FE681B1B-51A8-14D6-19D1-B182512A5FF3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37" name="Google Shape;347;p21">
              <a:extLst>
                <a:ext uri="{FF2B5EF4-FFF2-40B4-BE49-F238E27FC236}">
                  <a16:creationId xmlns:a16="http://schemas.microsoft.com/office/drawing/2014/main" id="{E76A7CCC-D879-90BA-D7D9-6EF9BBFA6B5E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40" name="Google Shape;348;p21">
                <a:extLst>
                  <a:ext uri="{FF2B5EF4-FFF2-40B4-BE49-F238E27FC236}">
                    <a16:creationId xmlns:a16="http://schemas.microsoft.com/office/drawing/2014/main" id="{705B6F27-251D-C594-A2DF-54B0EDE3C82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349;p21">
                <a:extLst>
                  <a:ext uri="{FF2B5EF4-FFF2-40B4-BE49-F238E27FC236}">
                    <a16:creationId xmlns:a16="http://schemas.microsoft.com/office/drawing/2014/main" id="{D390C073-0825-1DB1-6E53-E5E8C3EB5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" name="Google Shape;351;p21">
                <a:extLst>
                  <a:ext uri="{FF2B5EF4-FFF2-40B4-BE49-F238E27FC236}">
                    <a16:creationId xmlns:a16="http://schemas.microsoft.com/office/drawing/2014/main" id="{1F32659E-4C8D-C386-5A5D-1263390F40A0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3102BB-75CA-534E-5C51-A9E70CBD26D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39" name="그림 3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55CB73B-DF73-73D5-481B-3D17C3F8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15" name="그림 14" descr="스케치, 도표, 라인, 그림이(가) 표시된 사진&#10;&#10;자동 생성된 설명">
            <a:extLst>
              <a:ext uri="{FF2B5EF4-FFF2-40B4-BE49-F238E27FC236}">
                <a16:creationId xmlns:a16="http://schemas.microsoft.com/office/drawing/2014/main" id="{DD58ED11-FD41-75E1-3338-E2364E1C3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0399" y="2350760"/>
            <a:ext cx="8280000" cy="6514300"/>
          </a:xfrm>
          <a:prstGeom prst="rect">
            <a:avLst/>
          </a:prstGeom>
        </p:spPr>
      </p:pic>
      <p:sp>
        <p:nvSpPr>
          <p:cNvPr id="5" name="액자 4">
            <a:extLst>
              <a:ext uri="{FF2B5EF4-FFF2-40B4-BE49-F238E27FC236}">
                <a16:creationId xmlns:a16="http://schemas.microsoft.com/office/drawing/2014/main" id="{17DCA7AD-9C2A-7024-5697-C50DB5518F98}"/>
              </a:ext>
            </a:extLst>
          </p:cNvPr>
          <p:cNvSpPr/>
          <p:nvPr/>
        </p:nvSpPr>
        <p:spPr>
          <a:xfrm>
            <a:off x="12562779" y="2764493"/>
            <a:ext cx="1752600" cy="5803320"/>
          </a:xfrm>
          <a:prstGeom prst="frame">
            <a:avLst>
              <a:gd name="adj1" fmla="val 50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액자 5">
            <a:extLst>
              <a:ext uri="{FF2B5EF4-FFF2-40B4-BE49-F238E27FC236}">
                <a16:creationId xmlns:a16="http://schemas.microsoft.com/office/drawing/2014/main" id="{ED7A4E10-CB81-C7D2-9FF8-A9CF51858D8F}"/>
              </a:ext>
            </a:extLst>
          </p:cNvPr>
          <p:cNvSpPr/>
          <p:nvPr/>
        </p:nvSpPr>
        <p:spPr>
          <a:xfrm>
            <a:off x="16330621" y="2320082"/>
            <a:ext cx="1752600" cy="6571386"/>
          </a:xfrm>
          <a:prstGeom prst="frame">
            <a:avLst>
              <a:gd name="adj1" fmla="val 587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C4602-4C8C-DD41-34DC-0907DD38A7CE}"/>
              </a:ext>
            </a:extLst>
          </p:cNvPr>
          <p:cNvSpPr txBox="1"/>
          <p:nvPr/>
        </p:nvSpPr>
        <p:spPr>
          <a:xfrm>
            <a:off x="12696728" y="9114375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Use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Case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07246-16D6-E7BA-0EFA-55A290DFA871}"/>
              </a:ext>
            </a:extLst>
          </p:cNvPr>
          <p:cNvSpPr txBox="1"/>
          <p:nvPr/>
        </p:nvSpPr>
        <p:spPr>
          <a:xfrm>
            <a:off x="16890167" y="9114375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API</a:t>
            </a:r>
          </a:p>
        </p:txBody>
      </p:sp>
    </p:spTree>
    <p:extLst>
      <p:ext uri="{BB962C8B-B14F-4D97-AF65-F5344CB8AC3E}">
        <p14:creationId xmlns:p14="http://schemas.microsoft.com/office/powerpoint/2010/main" val="9302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6F95DFA-207C-7EAB-4EA5-96E34E0BAFF6}"/>
              </a:ext>
            </a:extLst>
          </p:cNvPr>
          <p:cNvGrpSpPr/>
          <p:nvPr/>
        </p:nvGrpSpPr>
        <p:grpSpPr>
          <a:xfrm>
            <a:off x="2166175" y="4611131"/>
            <a:ext cx="5684569" cy="1064738"/>
            <a:chOff x="2166175" y="4611131"/>
            <a:chExt cx="5684569" cy="106473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C58FAB-55B7-0B77-67CC-B815BFB3E4EA}"/>
                </a:ext>
              </a:extLst>
            </p:cNvPr>
            <p:cNvSpPr txBox="1"/>
            <p:nvPr/>
          </p:nvSpPr>
          <p:spPr>
            <a:xfrm>
              <a:off x="2166175" y="4611131"/>
              <a:ext cx="5684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각 </a:t>
              </a:r>
              <a:r>
                <a:rPr lang="ko-KR" altLang="en-US" sz="2400" dirty="0" err="1">
                  <a:latin typeface="Pretendard Light" panose="020B0600000101010101" charset="-127"/>
                  <a:ea typeface="Pretendard Light" panose="020B0600000101010101" charset="-127"/>
                </a:rPr>
                <a:t>유스케이스에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대한 상세한 설명을 서술하고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CBA02D-B794-B170-56AC-0AF89497D966}"/>
                </a:ext>
              </a:extLst>
            </p:cNvPr>
            <p:cNvSpPr txBox="1"/>
            <p:nvPr/>
          </p:nvSpPr>
          <p:spPr>
            <a:xfrm>
              <a:off x="3038208" y="5214204"/>
              <a:ext cx="3940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각각의 작동 흐름을 분석합니다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2FFAFAF-4A30-C1F4-7755-2B7923DA4383}"/>
              </a:ext>
            </a:extLst>
          </p:cNvPr>
          <p:cNvGrpSpPr/>
          <p:nvPr/>
        </p:nvGrpSpPr>
        <p:grpSpPr>
          <a:xfrm>
            <a:off x="11582400" y="897868"/>
            <a:ext cx="4906010" cy="461665"/>
            <a:chOff x="935546" y="1981200"/>
            <a:chExt cx="4906010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5925E3-7F86-1816-FD0C-FA49BEB49E16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BDDF1A-53B3-583D-3E30-CFF266E8197E}"/>
                </a:ext>
              </a:extLst>
            </p:cNvPr>
            <p:cNvSpPr txBox="1"/>
            <p:nvPr/>
          </p:nvSpPr>
          <p:spPr>
            <a:xfrm>
              <a:off x="1495494" y="1981200"/>
              <a:ext cx="4346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Use Case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B68833-6A09-7B79-C8C3-204F0B494205}"/>
              </a:ext>
            </a:extLst>
          </p:cNvPr>
          <p:cNvSpPr txBox="1"/>
          <p:nvPr/>
        </p:nvSpPr>
        <p:spPr>
          <a:xfrm>
            <a:off x="3813976" y="794745"/>
            <a:ext cx="223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Use Case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정의서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9043D70-95D3-8C4D-363C-BFBEA1C5899F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Google Shape;212;p10">
            <a:extLst>
              <a:ext uri="{FF2B5EF4-FFF2-40B4-BE49-F238E27FC236}">
                <a16:creationId xmlns:a16="http://schemas.microsoft.com/office/drawing/2014/main" id="{94C231A2-F3CF-2852-2157-BA1244A71888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E9B3C250-3E5A-2E4C-07F4-C8CCED1D36D8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5626A246-69CF-A79D-2438-ECEBFD166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DB69BD90-0683-33F4-E03F-5EBA41F1E93E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8" name="Google Shape;347;p21">
              <a:extLst>
                <a:ext uri="{FF2B5EF4-FFF2-40B4-BE49-F238E27FC236}">
                  <a16:creationId xmlns:a16="http://schemas.microsoft.com/office/drawing/2014/main" id="{024AE421-B41D-1B56-496B-7B361EEC63E1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31" name="Google Shape;348;p21">
                <a:extLst>
                  <a:ext uri="{FF2B5EF4-FFF2-40B4-BE49-F238E27FC236}">
                    <a16:creationId xmlns:a16="http://schemas.microsoft.com/office/drawing/2014/main" id="{5D8D34BC-536F-C3B5-93D6-5D448CE3E43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349;p21">
                <a:extLst>
                  <a:ext uri="{FF2B5EF4-FFF2-40B4-BE49-F238E27FC236}">
                    <a16:creationId xmlns:a16="http://schemas.microsoft.com/office/drawing/2014/main" id="{B93C6849-CEAA-C13D-212A-D45A6D408C0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Google Shape;351;p21">
                <a:extLst>
                  <a:ext uri="{FF2B5EF4-FFF2-40B4-BE49-F238E27FC236}">
                    <a16:creationId xmlns:a16="http://schemas.microsoft.com/office/drawing/2014/main" id="{12CD6BE1-C5E2-AF44-4237-564C9E765135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A7C6A4-05BF-E5D7-A688-722872A1E251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30" name="그림 29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5251BA23-0F4E-E8EC-5A3E-38E307A8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4782018-E408-EE6D-C362-1C7CF9763E28}"/>
              </a:ext>
            </a:extLst>
          </p:cNvPr>
          <p:cNvGrpSpPr/>
          <p:nvPr/>
        </p:nvGrpSpPr>
        <p:grpSpPr>
          <a:xfrm>
            <a:off x="9700307" y="2229706"/>
            <a:ext cx="8294068" cy="14894513"/>
            <a:chOff x="9700307" y="2229706"/>
            <a:chExt cx="8294068" cy="14894513"/>
          </a:xfrm>
        </p:grpSpPr>
        <p:pic>
          <p:nvPicPr>
            <p:cNvPr id="18" name="그림 17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A745F511-3265-0E04-E105-992CD5B3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0307" y="2229706"/>
              <a:ext cx="8280000" cy="5391628"/>
            </a:xfrm>
            <a:prstGeom prst="rect">
              <a:avLst/>
            </a:prstGeom>
          </p:spPr>
        </p:pic>
        <p:pic>
          <p:nvPicPr>
            <p:cNvPr id="20" name="그림 19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ACA318A6-7A39-70C6-7591-194FD8F1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00307" y="7621334"/>
              <a:ext cx="8280000" cy="5047488"/>
            </a:xfrm>
            <a:prstGeom prst="rect">
              <a:avLst/>
            </a:prstGeom>
          </p:spPr>
        </p:pic>
        <p:pic>
          <p:nvPicPr>
            <p:cNvPr id="23" name="그림 22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1EC00CB3-B03A-BC96-8F52-4C4473776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14375" y="12668822"/>
              <a:ext cx="8280000" cy="4455397"/>
            </a:xfrm>
            <a:prstGeom prst="rect">
              <a:avLst/>
            </a:prstGeom>
          </p:spPr>
        </p:pic>
      </p:grp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87FF12-B234-D007-C6B7-4AD9DB7F38E7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액자 9">
            <a:extLst>
              <a:ext uri="{FF2B5EF4-FFF2-40B4-BE49-F238E27FC236}">
                <a16:creationId xmlns:a16="http://schemas.microsoft.com/office/drawing/2014/main" id="{19751120-1F07-5D80-3B31-50294FF59310}"/>
              </a:ext>
            </a:extLst>
          </p:cNvPr>
          <p:cNvSpPr/>
          <p:nvPr/>
        </p:nvSpPr>
        <p:spPr>
          <a:xfrm>
            <a:off x="9630881" y="5143499"/>
            <a:ext cx="8421860" cy="4698339"/>
          </a:xfrm>
          <a:prstGeom prst="frame">
            <a:avLst>
              <a:gd name="adj1" fmla="val 21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4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00035 -0.723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00E6E0D9-108F-7AD7-7801-E5A3AEEBA248}"/>
              </a:ext>
            </a:extLst>
          </p:cNvPr>
          <p:cNvGrpSpPr/>
          <p:nvPr/>
        </p:nvGrpSpPr>
        <p:grpSpPr>
          <a:xfrm>
            <a:off x="1887377" y="4430912"/>
            <a:ext cx="6211957" cy="1425177"/>
            <a:chOff x="1887377" y="4490321"/>
            <a:chExt cx="6211957" cy="14251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499660-DF5A-1AC1-49E6-3B2D23C271A5}"/>
                </a:ext>
              </a:extLst>
            </p:cNvPr>
            <p:cNvSpPr txBox="1"/>
            <p:nvPr/>
          </p:nvSpPr>
          <p:spPr>
            <a:xfrm>
              <a:off x="2148666" y="4490321"/>
              <a:ext cx="5689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 err="1">
                  <a:latin typeface="Pretendard Light" panose="020B0600000101010101" charset="-127"/>
                  <a:ea typeface="Pretendard Light" panose="020B0600000101010101" charset="-127"/>
                </a:rPr>
                <a:t>현업요구사항정의서와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Use Case Diagram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을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0DBB5-3D9B-1F81-AAB7-FF5BFCA70319}"/>
                </a:ext>
              </a:extLst>
            </p:cNvPr>
            <p:cNvSpPr txBox="1"/>
            <p:nvPr/>
          </p:nvSpPr>
          <p:spPr>
            <a:xfrm>
              <a:off x="1887377" y="5453833"/>
              <a:ext cx="6211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데이터 정리를 위한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Class Diagram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을 설계합니다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5FB5C-9E1E-81BE-34A9-1D2ECC433B2E}"/>
                </a:ext>
              </a:extLst>
            </p:cNvPr>
            <p:cNvSpPr txBox="1"/>
            <p:nvPr/>
          </p:nvSpPr>
          <p:spPr>
            <a:xfrm>
              <a:off x="2909291" y="4972226"/>
              <a:ext cx="4168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분석하며 나온 데이터를 정제하여</a:t>
              </a:r>
            </a:p>
          </p:txBody>
        </p:sp>
      </p:grpSp>
      <p:pic>
        <p:nvPicPr>
          <p:cNvPr id="24" name="그림 23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F10F1370-CF6E-C904-6869-90847170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787" y="2112640"/>
            <a:ext cx="7043539" cy="748689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EBF14E40-AB6D-C9BF-7E7C-CB05EC5EC81C}"/>
              </a:ext>
            </a:extLst>
          </p:cNvPr>
          <p:cNvGrpSpPr/>
          <p:nvPr/>
        </p:nvGrpSpPr>
        <p:grpSpPr>
          <a:xfrm>
            <a:off x="11582400" y="897868"/>
            <a:ext cx="5019823" cy="461665"/>
            <a:chOff x="935546" y="1981200"/>
            <a:chExt cx="5019823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5CE890-9951-0FE2-B15F-1D10C987AEFF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91E6A8-4FB1-C5D1-6824-F15B22EC9538}"/>
                </a:ext>
              </a:extLst>
            </p:cNvPr>
            <p:cNvSpPr txBox="1"/>
            <p:nvPr/>
          </p:nvSpPr>
          <p:spPr>
            <a:xfrm>
              <a:off x="1495494" y="1981200"/>
              <a:ext cx="4459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Application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468E034-CAF5-6067-A14D-45502D3A7E86}"/>
              </a:ext>
            </a:extLst>
          </p:cNvPr>
          <p:cNvSpPr txBox="1"/>
          <p:nvPr/>
        </p:nvSpPr>
        <p:spPr>
          <a:xfrm>
            <a:off x="3813976" y="794745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Class Diagram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4E33603-535A-A728-826A-CED365F821F8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Google Shape;212;p10">
            <a:extLst>
              <a:ext uri="{FF2B5EF4-FFF2-40B4-BE49-F238E27FC236}">
                <a16:creationId xmlns:a16="http://schemas.microsoft.com/office/drawing/2014/main" id="{A64C9D85-2586-E1E3-D9B0-82D6EFFA9963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FD002C16-35BC-D417-61A7-5F0BF6882ECD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32EE075B-E44B-9932-300D-ADFB92040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45848231-9089-8563-878A-CC5502F59074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8" name="Google Shape;347;p21">
              <a:extLst>
                <a:ext uri="{FF2B5EF4-FFF2-40B4-BE49-F238E27FC236}">
                  <a16:creationId xmlns:a16="http://schemas.microsoft.com/office/drawing/2014/main" id="{1D481F1F-5A4B-D548-D0F1-3E590C6313DC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31" name="Google Shape;348;p21">
                <a:extLst>
                  <a:ext uri="{FF2B5EF4-FFF2-40B4-BE49-F238E27FC236}">
                    <a16:creationId xmlns:a16="http://schemas.microsoft.com/office/drawing/2014/main" id="{F7E8110D-121F-8B58-C4A5-23074F5B173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349;p21">
                <a:extLst>
                  <a:ext uri="{FF2B5EF4-FFF2-40B4-BE49-F238E27FC236}">
                    <a16:creationId xmlns:a16="http://schemas.microsoft.com/office/drawing/2014/main" id="{CE9D30ED-918E-B8D0-D915-1088B38BC29F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Google Shape;351;p21">
                <a:extLst>
                  <a:ext uri="{FF2B5EF4-FFF2-40B4-BE49-F238E27FC236}">
                    <a16:creationId xmlns:a16="http://schemas.microsoft.com/office/drawing/2014/main" id="{810B53D3-95B6-3C87-3B5B-E8B50E3C8959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A4D1B0-566C-4F1D-1F56-564FD9665430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30" name="그림 29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85094A50-32B8-AC35-496B-510053DB7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21924FA-07F3-5E0D-FF12-8ABEDA157C0F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액자 6">
            <a:extLst>
              <a:ext uri="{FF2B5EF4-FFF2-40B4-BE49-F238E27FC236}">
                <a16:creationId xmlns:a16="http://schemas.microsoft.com/office/drawing/2014/main" id="{D880E0F1-CED2-E35F-B3C9-B7FAB99B3C6B}"/>
              </a:ext>
            </a:extLst>
          </p:cNvPr>
          <p:cNvSpPr/>
          <p:nvPr/>
        </p:nvSpPr>
        <p:spPr>
          <a:xfrm>
            <a:off x="14620072" y="4990677"/>
            <a:ext cx="2502854" cy="4698339"/>
          </a:xfrm>
          <a:prstGeom prst="frame">
            <a:avLst>
              <a:gd name="adj1" fmla="val 44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7" name="그림 16" descr="도표, 평면도, 기술 도면, 개략도이(가) 표시된 사진&#10;&#10;자동 생성된 설명">
            <a:extLst>
              <a:ext uri="{FF2B5EF4-FFF2-40B4-BE49-F238E27FC236}">
                <a16:creationId xmlns:a16="http://schemas.microsoft.com/office/drawing/2014/main" id="{21BFF690-3CE6-30B5-B36C-50929BDEA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830" y="2851273"/>
            <a:ext cx="8580452" cy="60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23457E-7 L -0.49558 0.001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83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8413723A-B8CD-64F9-CC26-5D5B743FA999}"/>
              </a:ext>
            </a:extLst>
          </p:cNvPr>
          <p:cNvGrpSpPr/>
          <p:nvPr/>
        </p:nvGrpSpPr>
        <p:grpSpPr>
          <a:xfrm>
            <a:off x="2723489" y="4639246"/>
            <a:ext cx="4400564" cy="1008509"/>
            <a:chOff x="2723489" y="4596656"/>
            <a:chExt cx="4400564" cy="100850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499660-DF5A-1AC1-49E6-3B2D23C271A5}"/>
                </a:ext>
              </a:extLst>
            </p:cNvPr>
            <p:cNvSpPr txBox="1"/>
            <p:nvPr/>
          </p:nvSpPr>
          <p:spPr>
            <a:xfrm>
              <a:off x="2723489" y="4596656"/>
              <a:ext cx="4400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정의한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Class Diagram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을 바탕으로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5FB5C-9E1E-81BE-34A9-1D2ECC433B2E}"/>
                </a:ext>
              </a:extLst>
            </p:cNvPr>
            <p:cNvSpPr txBox="1"/>
            <p:nvPr/>
          </p:nvSpPr>
          <p:spPr>
            <a:xfrm>
              <a:off x="2885998" y="5143500"/>
              <a:ext cx="4039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필요한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UI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를 분석 및 전개합니다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pic>
        <p:nvPicPr>
          <p:cNvPr id="15" name="그림 14" descr="텍스트, 폰트, 도표, 스크린샷이(가) 표시된 사진&#10;&#10;자동 생성된 설명">
            <a:extLst>
              <a:ext uri="{FF2B5EF4-FFF2-40B4-BE49-F238E27FC236}">
                <a16:creationId xmlns:a16="http://schemas.microsoft.com/office/drawing/2014/main" id="{E491C9D1-D06B-8C09-D5D7-5AC32E59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802" y="3396342"/>
            <a:ext cx="2095823" cy="5650441"/>
          </a:xfrm>
          <a:prstGeom prst="rect">
            <a:avLst/>
          </a:prstGeom>
        </p:spPr>
      </p:pic>
      <p:pic>
        <p:nvPicPr>
          <p:cNvPr id="18" name="그림 17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AF8001D7-C28C-64F1-F6EA-9BE715FED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2629" y="3396343"/>
            <a:ext cx="2095823" cy="5519814"/>
          </a:xfrm>
          <a:prstGeom prst="rect">
            <a:avLst/>
          </a:prstGeom>
        </p:spPr>
      </p:pic>
      <p:pic>
        <p:nvPicPr>
          <p:cNvPr id="20" name="그림 19" descr="텍스트, 폰트, 친필, 스케치이(가) 표시된 사진&#10;&#10;자동 생성된 설명">
            <a:extLst>
              <a:ext uri="{FF2B5EF4-FFF2-40B4-BE49-F238E27FC236}">
                <a16:creationId xmlns:a16="http://schemas.microsoft.com/office/drawing/2014/main" id="{49F5ADD9-8635-C70A-EFB8-53FF0FD0E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3719" y="3461657"/>
            <a:ext cx="1786304" cy="5454500"/>
          </a:xfrm>
          <a:prstGeom prst="rect">
            <a:avLst/>
          </a:prstGeom>
        </p:spPr>
      </p:pic>
      <p:pic>
        <p:nvPicPr>
          <p:cNvPr id="23" name="그림 22" descr="텍스트, 라인, 폰트, 스크린샷이(가) 표시된 사진&#10;&#10;자동 생성된 설명">
            <a:extLst>
              <a:ext uri="{FF2B5EF4-FFF2-40B4-BE49-F238E27FC236}">
                <a16:creationId xmlns:a16="http://schemas.microsoft.com/office/drawing/2014/main" id="{C4496DF3-DDAD-7478-C174-496207927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0023" y="3625599"/>
            <a:ext cx="2095823" cy="5191926"/>
          </a:xfrm>
          <a:prstGeom prst="rect">
            <a:avLst/>
          </a:prstGeom>
        </p:spPr>
      </p:pic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82694822-85E8-BA9C-20AE-EA02D9ED7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B47C0D36-479D-D06B-13D2-0A4AAEB352B7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6" name="Google Shape;347;p21">
              <a:extLst>
                <a:ext uri="{FF2B5EF4-FFF2-40B4-BE49-F238E27FC236}">
                  <a16:creationId xmlns:a16="http://schemas.microsoft.com/office/drawing/2014/main" id="{E62170EF-3D5A-0D3A-89C5-8223ED6774B3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1" name="Google Shape;348;p21">
                <a:extLst>
                  <a:ext uri="{FF2B5EF4-FFF2-40B4-BE49-F238E27FC236}">
                    <a16:creationId xmlns:a16="http://schemas.microsoft.com/office/drawing/2014/main" id="{77F4F40A-487C-FA4D-0865-B4C40974EB1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349;p21">
                <a:extLst>
                  <a:ext uri="{FF2B5EF4-FFF2-40B4-BE49-F238E27FC236}">
                    <a16:creationId xmlns:a16="http://schemas.microsoft.com/office/drawing/2014/main" id="{4B55BEEA-4642-EE09-2CF0-ED212FD68B8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351;p21">
                <a:extLst>
                  <a:ext uri="{FF2B5EF4-FFF2-40B4-BE49-F238E27FC236}">
                    <a16:creationId xmlns:a16="http://schemas.microsoft.com/office/drawing/2014/main" id="{578EA55B-1FAA-F111-7DBA-46003B2F6C89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21B47C-9453-BED5-1F4B-6CEDC00FF419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9" name="그림 1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56800429-FAA6-7D87-48FA-1CAD7DA39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BE26E61-5AE7-3D14-E706-1BCC01FA0C1D}"/>
              </a:ext>
            </a:extLst>
          </p:cNvPr>
          <p:cNvGrpSpPr/>
          <p:nvPr/>
        </p:nvGrpSpPr>
        <p:grpSpPr>
          <a:xfrm>
            <a:off x="11582400" y="897868"/>
            <a:ext cx="5019823" cy="461665"/>
            <a:chOff x="935546" y="1981200"/>
            <a:chExt cx="5019823" cy="4616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5DF539-24E0-BD9C-DB03-CC3B5A815434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C11943-A24E-DDCE-12C4-9DF704B14F53}"/>
                </a:ext>
              </a:extLst>
            </p:cNvPr>
            <p:cNvSpPr txBox="1"/>
            <p:nvPr/>
          </p:nvSpPr>
          <p:spPr>
            <a:xfrm>
              <a:off x="1495494" y="1981200"/>
              <a:ext cx="4459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Application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CFCEB30-6524-50AE-EF0E-B99CBC26E1C4}"/>
              </a:ext>
            </a:extLst>
          </p:cNvPr>
          <p:cNvSpPr txBox="1"/>
          <p:nvPr/>
        </p:nvSpPr>
        <p:spPr>
          <a:xfrm>
            <a:off x="3813976" y="794745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VOPC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52969ACA-2C2B-6072-D1AD-50C9AF609EE9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Google Shape;212;p10">
            <a:extLst>
              <a:ext uri="{FF2B5EF4-FFF2-40B4-BE49-F238E27FC236}">
                <a16:creationId xmlns:a16="http://schemas.microsoft.com/office/drawing/2014/main" id="{97EF884D-4039-8972-75B1-AC12D538DAB2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917A5236-B27A-6809-0C8E-CD379C890D60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132C6791-218F-152E-3BC7-51CF0EFBE120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그림 26" descr="텍스트, 도표, 라인, 기술 도면이(가) 표시된 사진&#10;&#10;자동 생성된 설명">
            <a:extLst>
              <a:ext uri="{FF2B5EF4-FFF2-40B4-BE49-F238E27FC236}">
                <a16:creationId xmlns:a16="http://schemas.microsoft.com/office/drawing/2014/main" id="{9CE47CA8-7485-C9E4-F51E-CFC014198D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5782" y="2826453"/>
            <a:ext cx="7105065" cy="636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7.40741E-7 L -0.47413 -0.00108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7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C2299416-ED6B-4105-659A-B8CE33193929}"/>
              </a:ext>
            </a:extLst>
          </p:cNvPr>
          <p:cNvGrpSpPr/>
          <p:nvPr/>
        </p:nvGrpSpPr>
        <p:grpSpPr>
          <a:xfrm>
            <a:off x="700950" y="4439450"/>
            <a:ext cx="8164415" cy="1408100"/>
            <a:chOff x="700950" y="4389120"/>
            <a:chExt cx="8164415" cy="14081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F936C8-FFEC-CB3A-3D50-B43433C4ADDB}"/>
                </a:ext>
              </a:extLst>
            </p:cNvPr>
            <p:cNvSpPr txBox="1"/>
            <p:nvPr/>
          </p:nvSpPr>
          <p:spPr>
            <a:xfrm>
              <a:off x="700950" y="4389120"/>
              <a:ext cx="816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분석된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VOPC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를 바탕으로 각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UI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에 대한 화면 정의서를 작성합니다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881FFA-82C2-9B84-EB35-719E50C532B4}"/>
                </a:ext>
              </a:extLst>
            </p:cNvPr>
            <p:cNvSpPr txBox="1"/>
            <p:nvPr/>
          </p:nvSpPr>
          <p:spPr>
            <a:xfrm>
              <a:off x="2642187" y="4873890"/>
              <a:ext cx="4281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이 과정에서 화면에 출력될 데이터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,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177F19-E9F1-6EF9-96DF-E423A0D6A59C}"/>
                </a:ext>
              </a:extLst>
            </p:cNvPr>
            <p:cNvSpPr txBox="1"/>
            <p:nvPr/>
          </p:nvSpPr>
          <p:spPr>
            <a:xfrm>
              <a:off x="1794999" y="5335555"/>
              <a:ext cx="5976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그리고 대략적인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UI 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컴포넌트 위치를 결정합니다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653DC0B-14FD-42A6-29B2-473FF203D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61F1BAF-5083-CC85-4FBB-26039472AAC8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5" name="Google Shape;347;p21">
              <a:extLst>
                <a:ext uri="{FF2B5EF4-FFF2-40B4-BE49-F238E27FC236}">
                  <a16:creationId xmlns:a16="http://schemas.microsoft.com/office/drawing/2014/main" id="{2636D9F8-6D35-66C8-AF2F-7B148D9E52A9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0" name="Google Shape;348;p21">
                <a:extLst>
                  <a:ext uri="{FF2B5EF4-FFF2-40B4-BE49-F238E27FC236}">
                    <a16:creationId xmlns:a16="http://schemas.microsoft.com/office/drawing/2014/main" id="{A3EC6DDF-7241-9DB5-D6AB-CC79BF7E305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349;p21">
                <a:extLst>
                  <a:ext uri="{FF2B5EF4-FFF2-40B4-BE49-F238E27FC236}">
                    <a16:creationId xmlns:a16="http://schemas.microsoft.com/office/drawing/2014/main" id="{14E76332-4337-C6A0-54BB-5F18E5FD0B9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351;p21">
                <a:extLst>
                  <a:ext uri="{FF2B5EF4-FFF2-40B4-BE49-F238E27FC236}">
                    <a16:creationId xmlns:a16="http://schemas.microsoft.com/office/drawing/2014/main" id="{C04C18C1-7E2A-DE47-615A-545D36489999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BB7549-B466-1971-17C5-3BDFE9BCAC1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8" name="그림 1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3E122BBC-F8A7-FC2A-5B8B-2DAA06C03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E29B8A8-17EE-0DD5-7C2B-F201FB597B8A}"/>
              </a:ext>
            </a:extLst>
          </p:cNvPr>
          <p:cNvGrpSpPr/>
          <p:nvPr/>
        </p:nvGrpSpPr>
        <p:grpSpPr>
          <a:xfrm>
            <a:off x="14789024" y="899049"/>
            <a:ext cx="1898776" cy="461665"/>
            <a:chOff x="935546" y="1981200"/>
            <a:chExt cx="1898776" cy="4616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961C63-43DE-9909-80BE-70BA62A0BAD0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E0FB07-FC99-83EA-4386-3ED40905809C}"/>
                </a:ext>
              </a:extLst>
            </p:cNvPr>
            <p:cNvSpPr txBox="1"/>
            <p:nvPr/>
          </p:nvSpPr>
          <p:spPr>
            <a:xfrm>
              <a:off x="1495494" y="1981200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화면 분석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54C4A24-DFC9-6876-0C10-6C8BA823DAD9}"/>
              </a:ext>
            </a:extLst>
          </p:cNvPr>
          <p:cNvSpPr txBox="1"/>
          <p:nvPr/>
        </p:nvSpPr>
        <p:spPr>
          <a:xfrm>
            <a:off x="3813976" y="794745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화면 정의서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A1F6E5F-A5CF-4B73-C645-E7B52C8FC8F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Google Shape;212;p10">
            <a:extLst>
              <a:ext uri="{FF2B5EF4-FFF2-40B4-BE49-F238E27FC236}">
                <a16:creationId xmlns:a16="http://schemas.microsoft.com/office/drawing/2014/main" id="{539011FA-080E-7C04-5971-61E5C4130759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65E78AE7-5B5E-EDFF-AD9C-65C79AF80827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B1DB412-BDCE-70D8-6A5C-D0BB18D0127A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4392D4F-CCDC-518B-48B0-AE9FA846E5CD}"/>
              </a:ext>
            </a:extLst>
          </p:cNvPr>
          <p:cNvGrpSpPr/>
          <p:nvPr/>
        </p:nvGrpSpPr>
        <p:grpSpPr>
          <a:xfrm>
            <a:off x="9650427" y="2229706"/>
            <a:ext cx="8308582" cy="22869552"/>
            <a:chOff x="9650427" y="2229706"/>
            <a:chExt cx="8308582" cy="22869552"/>
          </a:xfrm>
        </p:grpSpPr>
        <p:pic>
          <p:nvPicPr>
            <p:cNvPr id="19" name="그림 18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07D0DAEC-06FD-6CBA-BB6E-57FED827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50427" y="2229706"/>
              <a:ext cx="8280000" cy="5260396"/>
            </a:xfrm>
            <a:prstGeom prst="rect">
              <a:avLst/>
            </a:prstGeom>
          </p:spPr>
        </p:pic>
        <p:pic>
          <p:nvPicPr>
            <p:cNvPr id="22" name="그림 21" descr="텍스트, 휴대 전화, 스크린샷, 휴대용 통신 장치이(가) 표시된 사진&#10;&#10;자동 생성된 설명">
              <a:extLst>
                <a:ext uri="{FF2B5EF4-FFF2-40B4-BE49-F238E27FC236}">
                  <a16:creationId xmlns:a16="http://schemas.microsoft.com/office/drawing/2014/main" id="{CC879043-CC13-5AFD-B4E5-F4171120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64495" y="7490102"/>
              <a:ext cx="8280000" cy="5771325"/>
            </a:xfrm>
            <a:prstGeom prst="rect">
              <a:avLst/>
            </a:prstGeom>
          </p:spPr>
        </p:pic>
        <p:pic>
          <p:nvPicPr>
            <p:cNvPr id="26" name="그림 25" descr="텍스트, 번호, 폰트, 평행이(가) 표시된 사진&#10;&#10;자동 생성된 설명">
              <a:extLst>
                <a:ext uri="{FF2B5EF4-FFF2-40B4-BE49-F238E27FC236}">
                  <a16:creationId xmlns:a16="http://schemas.microsoft.com/office/drawing/2014/main" id="{CEBA9A6F-722E-3502-F29C-88ADA7ED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50427" y="13261427"/>
              <a:ext cx="8280000" cy="5486010"/>
            </a:xfrm>
            <a:prstGeom prst="rect">
              <a:avLst/>
            </a:prstGeom>
          </p:spPr>
        </p:pic>
        <p:pic>
          <p:nvPicPr>
            <p:cNvPr id="31" name="그림 30" descr="텍스트, 번호, 폰트, 스크린샷이(가) 표시된 사진&#10;&#10;자동 생성된 설명">
              <a:extLst>
                <a:ext uri="{FF2B5EF4-FFF2-40B4-BE49-F238E27FC236}">
                  <a16:creationId xmlns:a16="http://schemas.microsoft.com/office/drawing/2014/main" id="{A11C35F7-07B1-7D5A-B75C-A00D43F2F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4495" y="18703895"/>
              <a:ext cx="8280000" cy="4857327"/>
            </a:xfrm>
            <a:prstGeom prst="rect">
              <a:avLst/>
            </a:prstGeom>
          </p:spPr>
        </p:pic>
        <p:pic>
          <p:nvPicPr>
            <p:cNvPr id="33" name="그림 32" descr="텍스트, 폰트, 라인, 스크린샷이(가) 표시된 사진&#10;&#10;자동 생성된 설명">
              <a:extLst>
                <a:ext uri="{FF2B5EF4-FFF2-40B4-BE49-F238E27FC236}">
                  <a16:creationId xmlns:a16="http://schemas.microsoft.com/office/drawing/2014/main" id="{5C311CEF-1A8A-7CDE-F664-2AD3435E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79009" y="23543331"/>
              <a:ext cx="8280000" cy="1555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1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6 L -0.00043 -0.4117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3 -0.41173 L -0.00121 -1.0813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33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08133 L -0.00121 -1.6600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8DAB0D48-1564-8E6D-6FB4-9A9EFEFF6D3F}"/>
              </a:ext>
            </a:extLst>
          </p:cNvPr>
          <p:cNvGrpSpPr/>
          <p:nvPr/>
        </p:nvGrpSpPr>
        <p:grpSpPr>
          <a:xfrm>
            <a:off x="2588471" y="4390291"/>
            <a:ext cx="4969629" cy="1506419"/>
            <a:chOff x="2588471" y="4460499"/>
            <a:chExt cx="4969629" cy="150641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491B5A-5E9B-D063-78A2-7DE903CC56D6}"/>
                </a:ext>
              </a:extLst>
            </p:cNvPr>
            <p:cNvSpPr txBox="1"/>
            <p:nvPr/>
          </p:nvSpPr>
          <p:spPr>
            <a:xfrm>
              <a:off x="3441269" y="4460499"/>
              <a:ext cx="3264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정제된 데이터를 바탕으로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FE2F3C-51E0-8632-E911-B9A99979E0AA}"/>
                </a:ext>
              </a:extLst>
            </p:cNvPr>
            <p:cNvSpPr txBox="1"/>
            <p:nvPr/>
          </p:nvSpPr>
          <p:spPr>
            <a:xfrm>
              <a:off x="3792327" y="5505253"/>
              <a:ext cx="2561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작성 및 분석합니다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7FF845-A720-DD58-9E22-098000C9C0C6}"/>
                </a:ext>
              </a:extLst>
            </p:cNvPr>
            <p:cNvSpPr txBox="1"/>
            <p:nvPr/>
          </p:nvSpPr>
          <p:spPr>
            <a:xfrm>
              <a:off x="2588471" y="4982876"/>
              <a:ext cx="4969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ERD(Entity-Relationship Diagram)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를</a:t>
              </a:r>
            </a:p>
          </p:txBody>
        </p:sp>
      </p:grpSp>
      <p:pic>
        <p:nvPicPr>
          <p:cNvPr id="21" name="그림 20" descr="도표, 텍스트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82FC1925-DEA1-0497-227E-79FA969A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810" y="2934882"/>
            <a:ext cx="3461127" cy="5261889"/>
          </a:xfrm>
          <a:prstGeom prst="rect">
            <a:avLst/>
          </a:prstGeom>
        </p:spPr>
      </p:pic>
      <p:pic>
        <p:nvPicPr>
          <p:cNvPr id="24" name="그림 23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3C3C3914-A29A-B019-18AE-342537867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743" y="2862572"/>
            <a:ext cx="3975650" cy="5261890"/>
          </a:xfrm>
          <a:prstGeom prst="rect">
            <a:avLst/>
          </a:prstGeom>
        </p:spPr>
      </p:pic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06FC99A3-9EAA-8089-551A-2E09D9F79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5E0BCF65-8B4E-564D-91D2-11157C8C5EFA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6" name="Google Shape;347;p21">
              <a:extLst>
                <a:ext uri="{FF2B5EF4-FFF2-40B4-BE49-F238E27FC236}">
                  <a16:creationId xmlns:a16="http://schemas.microsoft.com/office/drawing/2014/main" id="{C0E4FA60-D9ED-34EB-DB40-8F585487A92F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0" name="Google Shape;348;p21">
                <a:extLst>
                  <a:ext uri="{FF2B5EF4-FFF2-40B4-BE49-F238E27FC236}">
                    <a16:creationId xmlns:a16="http://schemas.microsoft.com/office/drawing/2014/main" id="{7FC06655-0562-0210-BD4B-8FD67815052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349;p21">
                <a:extLst>
                  <a:ext uri="{FF2B5EF4-FFF2-40B4-BE49-F238E27FC236}">
                    <a16:creationId xmlns:a16="http://schemas.microsoft.com/office/drawing/2014/main" id="{39F8114B-7606-8A3F-3199-EDAFE87DB9B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351;p21">
                <a:extLst>
                  <a:ext uri="{FF2B5EF4-FFF2-40B4-BE49-F238E27FC236}">
                    <a16:creationId xmlns:a16="http://schemas.microsoft.com/office/drawing/2014/main" id="{4F89EF8A-F80E-5BB9-AE0E-B39D4A23D540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0947F8-F1E0-8323-1806-2A1984247592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9" name="그림 1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D86F21E7-9896-DA14-CB63-3C1A14886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A00EACCF-9337-3257-0BA4-7B6842050960}"/>
              </a:ext>
            </a:extLst>
          </p:cNvPr>
          <p:cNvGrpSpPr/>
          <p:nvPr/>
        </p:nvGrpSpPr>
        <p:grpSpPr>
          <a:xfrm>
            <a:off x="13352350" y="866379"/>
            <a:ext cx="3357509" cy="461665"/>
            <a:chOff x="935546" y="1981200"/>
            <a:chExt cx="3357509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C1914-1254-781C-5A53-65402C2FEE88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FEA084-CF30-65E7-1F5B-B805E93A3BE0}"/>
                </a:ext>
              </a:extLst>
            </p:cNvPr>
            <p:cNvSpPr txBox="1"/>
            <p:nvPr/>
          </p:nvSpPr>
          <p:spPr>
            <a:xfrm>
              <a:off x="1495494" y="1981200"/>
              <a:ext cx="2797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데이터 분석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(Logical)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E495E15-63FD-4E02-B57A-D38BC3101556}"/>
              </a:ext>
            </a:extLst>
          </p:cNvPr>
          <p:cNvSpPr txBox="1"/>
          <p:nvPr/>
        </p:nvSpPr>
        <p:spPr>
          <a:xfrm>
            <a:off x="3792327" y="780990"/>
            <a:ext cx="1925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ERD (Logical)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B8EA2A0-B3D6-687B-3EF9-C4775423DF8F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8FAAA6EA-D0D5-0F2B-058C-6E05774BD7AB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212;p10">
            <a:extLst>
              <a:ext uri="{FF2B5EF4-FFF2-40B4-BE49-F238E27FC236}">
                <a16:creationId xmlns:a16="http://schemas.microsoft.com/office/drawing/2014/main" id="{5A6F7BA2-E456-11CF-BD48-EB0502C5AC93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분석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A41F5445-DC83-3D1D-66FF-E64D02E966C9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액자 5">
            <a:extLst>
              <a:ext uri="{FF2B5EF4-FFF2-40B4-BE49-F238E27FC236}">
                <a16:creationId xmlns:a16="http://schemas.microsoft.com/office/drawing/2014/main" id="{309979AB-AAB2-3578-96C3-C6940A5B3E94}"/>
              </a:ext>
            </a:extLst>
          </p:cNvPr>
          <p:cNvSpPr/>
          <p:nvPr/>
        </p:nvSpPr>
        <p:spPr>
          <a:xfrm>
            <a:off x="10850045" y="5374333"/>
            <a:ext cx="1113355" cy="1369367"/>
          </a:xfrm>
          <a:prstGeom prst="frame">
            <a:avLst>
              <a:gd name="adj1" fmla="val 5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액자 6">
            <a:extLst>
              <a:ext uri="{FF2B5EF4-FFF2-40B4-BE49-F238E27FC236}">
                <a16:creationId xmlns:a16="http://schemas.microsoft.com/office/drawing/2014/main" id="{4FA3792B-6DAA-701D-ACB6-0096E4E37187}"/>
              </a:ext>
            </a:extLst>
          </p:cNvPr>
          <p:cNvSpPr/>
          <p:nvPr/>
        </p:nvSpPr>
        <p:spPr>
          <a:xfrm>
            <a:off x="15846287" y="4644472"/>
            <a:ext cx="1987825" cy="1581146"/>
          </a:xfrm>
          <a:prstGeom prst="frame">
            <a:avLst>
              <a:gd name="adj1" fmla="val 48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8" name="그림 17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6DB24405-2C63-A2BF-60DD-D27A73647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5058" y="2801637"/>
            <a:ext cx="8535370" cy="55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6.17284E-7 L -0.50651 0.003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0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순서도: 연결자 56">
            <a:extLst>
              <a:ext uri="{FF2B5EF4-FFF2-40B4-BE49-F238E27FC236}">
                <a16:creationId xmlns:a16="http://schemas.microsoft.com/office/drawing/2014/main" id="{A3F14E0D-5B32-6D59-EE25-AECA37B22A15}"/>
              </a:ext>
            </a:extLst>
          </p:cNvPr>
          <p:cNvSpPr/>
          <p:nvPr/>
        </p:nvSpPr>
        <p:spPr>
          <a:xfrm>
            <a:off x="9722513" y="5818445"/>
            <a:ext cx="1174087" cy="1174085"/>
          </a:xfrm>
          <a:prstGeom prst="flowChartConnector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순서도: 연결자 55">
            <a:extLst>
              <a:ext uri="{FF2B5EF4-FFF2-40B4-BE49-F238E27FC236}">
                <a16:creationId xmlns:a16="http://schemas.microsoft.com/office/drawing/2014/main" id="{FD7C64E7-6837-5CAF-8344-7DA20956E598}"/>
              </a:ext>
            </a:extLst>
          </p:cNvPr>
          <p:cNvSpPr/>
          <p:nvPr/>
        </p:nvSpPr>
        <p:spPr>
          <a:xfrm>
            <a:off x="2407313" y="4204421"/>
            <a:ext cx="1174087" cy="1174085"/>
          </a:xfrm>
          <a:prstGeom prst="flowChartConnector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EE1631F-056A-67CA-3613-AF8DC09B5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485641"/>
            <a:ext cx="1174087" cy="1174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3886200" y="1968500"/>
            <a:ext cx="61722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altLang="ko-KR" sz="3900" b="0" i="0" u="none" strike="noStrike" dirty="0">
                <a:solidFill>
                  <a:srgbClr val="030722"/>
                </a:solidFill>
                <a:ea typeface="Gmarket Sans Bold"/>
              </a:rPr>
              <a:t>주제</a:t>
            </a:r>
            <a:r>
              <a:rPr lang="en-US" altLang="ko-KR" sz="3900" b="0" i="0" u="none" strike="noStrike" dirty="0">
                <a:solidFill>
                  <a:srgbClr val="030722"/>
                </a:solidFill>
                <a:latin typeface="Gmarket Sans Bold"/>
              </a:rPr>
              <a:t> </a:t>
            </a:r>
            <a:r>
              <a:rPr lang="ko-KR" altLang="ko-KR" sz="3900" b="0" i="0" u="none" strike="noStrike" dirty="0">
                <a:solidFill>
                  <a:srgbClr val="030722"/>
                </a:solidFill>
                <a:ea typeface="Gmarket Sans Bold"/>
              </a:rPr>
              <a:t>선정</a:t>
            </a:r>
            <a:r>
              <a:rPr lang="en-US" altLang="ko-KR" sz="3900" b="0" i="0" u="none" strike="noStrike" dirty="0">
                <a:solidFill>
                  <a:srgbClr val="030722"/>
                </a:solidFill>
                <a:latin typeface="Gmarket Sans Bold"/>
              </a:rPr>
              <a:t> </a:t>
            </a:r>
            <a:r>
              <a:rPr lang="ko-KR" altLang="ko-KR" sz="3900" b="0" i="0" u="none" strike="noStrike" dirty="0">
                <a:solidFill>
                  <a:srgbClr val="030722"/>
                </a:solidFill>
                <a:ea typeface="Gmarket Sans Bold"/>
              </a:rPr>
              <a:t>이유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86200" y="3060700"/>
            <a:ext cx="61214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l">
              <a:lnSpc>
                <a:spcPct val="124499"/>
              </a:lnSpc>
            </a:pPr>
            <a:r>
              <a:rPr lang="ko-KR" alt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공간</a:t>
            </a:r>
            <a:r>
              <a:rPr lang="en-US" alt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건물</a:t>
            </a:r>
            <a:r>
              <a:rPr lang="en-US" alt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좁은 단위의 소통 플랫폼
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86200" y="4660900"/>
            <a:ext cx="61722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3900" b="0" i="0" u="none" strike="noStrike">
                <a:solidFill>
                  <a:srgbClr val="000000"/>
                </a:solidFill>
                <a:ea typeface="Gmarket Sans Bold"/>
              </a:rPr>
              <a:t>분석</a:t>
            </a:r>
            <a:r>
              <a:rPr lang="en-US" sz="3900" b="0" i="0" u="none" strike="noStrike">
                <a:solidFill>
                  <a:srgbClr val="000000"/>
                </a:solidFill>
                <a:latin typeface="Gmarket Sans Bold"/>
              </a:rPr>
              <a:t> / </a:t>
            </a:r>
            <a:r>
              <a:rPr lang="ko-KR" sz="3900" b="0" i="0" u="none" strike="noStrike">
                <a:solidFill>
                  <a:srgbClr val="000000"/>
                </a:solidFill>
                <a:ea typeface="Gmarket Sans Bold"/>
              </a:rPr>
              <a:t>설계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86200" y="5969000"/>
            <a:ext cx="61214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아이디어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구체화의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과정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
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60800" y="7112000"/>
            <a:ext cx="60198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3900" b="0" i="0" u="none" strike="noStrike">
                <a:solidFill>
                  <a:srgbClr val="030722"/>
                </a:solidFill>
                <a:ea typeface="Gmarket Sans Bold"/>
              </a:rPr>
              <a:t>시연</a:t>
            </a:r>
            <a:r>
              <a:rPr lang="en-US" sz="3900" b="0" i="0" u="none" strike="noStrike">
                <a:solidFill>
                  <a:srgbClr val="030722"/>
                </a:solidFill>
                <a:latin typeface="Gmarket Sans Bold"/>
              </a:rPr>
              <a:t> </a:t>
            </a:r>
            <a:r>
              <a:rPr lang="ko-KR" sz="3900" b="0" i="0" u="none" strike="noStrike">
                <a:solidFill>
                  <a:srgbClr val="030722"/>
                </a:solidFill>
                <a:ea typeface="Gmarket Sans Bold"/>
              </a:rPr>
              <a:t>영상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60800" y="8051800"/>
            <a:ext cx="6121400" cy="825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NOON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구현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설명</a:t>
            </a:r>
            <a:r>
              <a:rPr lang="en-US" alt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및 시연</a:t>
            </a:r>
            <a:endParaRPr lang="ko-KR" sz="2300" b="0" i="0" u="none" strike="noStrike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125200" y="3454400"/>
            <a:ext cx="48768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3900" b="0" i="0" u="none" strike="noStrike" dirty="0">
                <a:solidFill>
                  <a:srgbClr val="030722"/>
                </a:solidFill>
                <a:ea typeface="Gmarket Sans Bold"/>
              </a:rPr>
              <a:t>기술</a:t>
            </a:r>
            <a:r>
              <a:rPr lang="en-US" sz="3900" b="0" i="0" u="none" strike="noStrike" dirty="0">
                <a:solidFill>
                  <a:srgbClr val="030722"/>
                </a:solidFill>
                <a:latin typeface="Gmarket Sans Bold"/>
              </a:rPr>
              <a:t> </a:t>
            </a:r>
            <a:r>
              <a:rPr lang="ko-KR" sz="3900" b="0" i="0" u="none" strike="noStrike" dirty="0">
                <a:solidFill>
                  <a:srgbClr val="030722"/>
                </a:solidFill>
                <a:ea typeface="Gmarket Sans Bold"/>
              </a:rPr>
              <a:t>소개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25200" y="4521200"/>
            <a:ext cx="4836662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Backend, Frontend, </a:t>
            </a:r>
            <a:r>
              <a:rPr lang="en-US" sz="23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Tools</a:t>
            </a:r>
            <a:r>
              <a:rPr lang="ko-KR" altLang="en-US" sz="23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3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&amp;</a:t>
            </a:r>
            <a:r>
              <a:rPr lang="ko-KR" altLang="en-US" sz="23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3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CI/CD</a:t>
            </a:r>
            <a:endParaRPr lang="en-US" sz="2300" b="0" i="0" u="none" strike="noStrike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l">
              <a:lnSpc>
                <a:spcPct val="124499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System Architecture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25200" y="6261100"/>
            <a:ext cx="48768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3900" b="0" i="0" u="none" strike="noStrike">
                <a:solidFill>
                  <a:srgbClr val="030722"/>
                </a:solidFill>
                <a:ea typeface="Gmarket Sans Bold"/>
              </a:rPr>
              <a:t>후기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25200" y="7353300"/>
            <a:ext cx="4836662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6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개월의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소감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느끼고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배운</a:t>
            </a:r>
            <a:r>
              <a:rPr lang="en-US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점</a:t>
            </a:r>
          </a:p>
        </p:txBody>
      </p:sp>
      <p:pic>
        <p:nvPicPr>
          <p:cNvPr id="26" name="그림 25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CC646891-3894-1369-AD9B-D74BD4AB6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6C5715CC-4739-7B0D-267A-B20308374E41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8" name="Google Shape;347;p21">
              <a:extLst>
                <a:ext uri="{FF2B5EF4-FFF2-40B4-BE49-F238E27FC236}">
                  <a16:creationId xmlns:a16="http://schemas.microsoft.com/office/drawing/2014/main" id="{5213187B-2A01-AC1F-256D-4A20849C233C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31" name="Google Shape;348;p21">
                <a:extLst>
                  <a:ext uri="{FF2B5EF4-FFF2-40B4-BE49-F238E27FC236}">
                    <a16:creationId xmlns:a16="http://schemas.microsoft.com/office/drawing/2014/main" id="{6605ABCA-4D5B-467F-8EC2-472B56166A8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349;p21">
                <a:extLst>
                  <a:ext uri="{FF2B5EF4-FFF2-40B4-BE49-F238E27FC236}">
                    <a16:creationId xmlns:a16="http://schemas.microsoft.com/office/drawing/2014/main" id="{C69A3428-D421-D59F-912F-579FA636FEA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Google Shape;351;p21">
                <a:extLst>
                  <a:ext uri="{FF2B5EF4-FFF2-40B4-BE49-F238E27FC236}">
                    <a16:creationId xmlns:a16="http://schemas.microsoft.com/office/drawing/2014/main" id="{8412BCD2-B87B-5FB7-89EF-B03FC5F61066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6943BF-ED9C-D38D-53C9-30A4F3F4C70D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30" name="그림 29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222B5E6D-7553-A3A7-F4B4-857E8C964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3" name="TextBox 3"/>
          <p:cNvSpPr txBox="1"/>
          <p:nvPr/>
        </p:nvSpPr>
        <p:spPr>
          <a:xfrm>
            <a:off x="2438400" y="1923128"/>
            <a:ext cx="10160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4100" b="0" i="0" u="none" strike="noStrike" dirty="0">
                <a:solidFill>
                  <a:srgbClr val="000000"/>
                </a:solidFill>
                <a:latin typeface="Gmarket Sans Bold"/>
              </a:rPr>
              <a:t>01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09111E2-E4A2-02F3-4F56-0A87307351FF}"/>
              </a:ext>
            </a:extLst>
          </p:cNvPr>
          <p:cNvCxnSpPr>
            <a:cxnSpLocks/>
          </p:cNvCxnSpPr>
          <p:nvPr/>
        </p:nvCxnSpPr>
        <p:spPr>
          <a:xfrm flipH="1">
            <a:off x="3886200" y="2705100"/>
            <a:ext cx="4064000" cy="0"/>
          </a:xfrm>
          <a:prstGeom prst="line">
            <a:avLst/>
          </a:prstGeom>
          <a:ln w="28575">
            <a:solidFill>
              <a:srgbClr val="494949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">
            <a:extLst>
              <a:ext uri="{FF2B5EF4-FFF2-40B4-BE49-F238E27FC236}">
                <a16:creationId xmlns:a16="http://schemas.microsoft.com/office/drawing/2014/main" id="{4C89ACA4-2972-4756-77F3-42499B515346}"/>
              </a:ext>
            </a:extLst>
          </p:cNvPr>
          <p:cNvSpPr txBox="1"/>
          <p:nvPr/>
        </p:nvSpPr>
        <p:spPr>
          <a:xfrm>
            <a:off x="2413000" y="4635500"/>
            <a:ext cx="10160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4100" b="0" i="0" u="none" strike="noStrike" dirty="0">
                <a:solidFill>
                  <a:srgbClr val="000000"/>
                </a:solidFill>
                <a:latin typeface="Gmarket Sans Bold"/>
              </a:rPr>
              <a:t>02</a:t>
            </a: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FCB489CC-2CAA-59E1-ABC7-0613B4E9DA36}"/>
              </a:ext>
            </a:extLst>
          </p:cNvPr>
          <p:cNvCxnSpPr>
            <a:cxnSpLocks/>
          </p:cNvCxnSpPr>
          <p:nvPr/>
        </p:nvCxnSpPr>
        <p:spPr>
          <a:xfrm flipH="1">
            <a:off x="3886200" y="5372100"/>
            <a:ext cx="4038600" cy="6406"/>
          </a:xfrm>
          <a:prstGeom prst="line">
            <a:avLst/>
          </a:prstGeom>
          <a:ln w="28575">
            <a:solidFill>
              <a:srgbClr val="494949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2">
            <a:extLst>
              <a:ext uri="{FF2B5EF4-FFF2-40B4-BE49-F238E27FC236}">
                <a16:creationId xmlns:a16="http://schemas.microsoft.com/office/drawing/2014/main" id="{B8DA50B5-84E4-A683-F5E1-21CD0238B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6667500"/>
            <a:ext cx="1174087" cy="1174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CBBE9299-E838-2619-8672-CF0612BD5A27}"/>
              </a:ext>
            </a:extLst>
          </p:cNvPr>
          <p:cNvSpPr txBox="1"/>
          <p:nvPr/>
        </p:nvSpPr>
        <p:spPr>
          <a:xfrm>
            <a:off x="2413000" y="7104987"/>
            <a:ext cx="10160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4100" b="0" i="0" u="none" strike="noStrike" dirty="0">
                <a:solidFill>
                  <a:srgbClr val="000000"/>
                </a:solidFill>
                <a:latin typeface="Gmarket Sans Bold"/>
              </a:rPr>
              <a:t>03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4C31274-0684-38C1-BAC4-01ECCC8C5F5D}"/>
              </a:ext>
            </a:extLst>
          </p:cNvPr>
          <p:cNvCxnSpPr>
            <a:cxnSpLocks/>
          </p:cNvCxnSpPr>
          <p:nvPr/>
        </p:nvCxnSpPr>
        <p:spPr>
          <a:xfrm flipH="1">
            <a:off x="3886200" y="7886700"/>
            <a:ext cx="4038600" cy="0"/>
          </a:xfrm>
          <a:prstGeom prst="line">
            <a:avLst/>
          </a:prstGeom>
          <a:ln w="28575">
            <a:solidFill>
              <a:srgbClr val="494949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2">
            <a:extLst>
              <a:ext uri="{FF2B5EF4-FFF2-40B4-BE49-F238E27FC236}">
                <a16:creationId xmlns:a16="http://schemas.microsoft.com/office/drawing/2014/main" id="{A76D58BC-E239-0FA0-886C-F8FA3874C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00" y="3009900"/>
            <a:ext cx="1174087" cy="1174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3">
            <a:extLst>
              <a:ext uri="{FF2B5EF4-FFF2-40B4-BE49-F238E27FC236}">
                <a16:creationId xmlns:a16="http://schemas.microsoft.com/office/drawing/2014/main" id="{32A8FAED-4B45-E860-1C9D-C59D3360E285}"/>
              </a:ext>
            </a:extLst>
          </p:cNvPr>
          <p:cNvSpPr txBox="1"/>
          <p:nvPr/>
        </p:nvSpPr>
        <p:spPr>
          <a:xfrm>
            <a:off x="9753600" y="3416300"/>
            <a:ext cx="10160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4100" b="0" i="0" u="none" strike="noStrike" dirty="0">
                <a:solidFill>
                  <a:srgbClr val="000000"/>
                </a:solidFill>
                <a:latin typeface="Gmarket Sans Bold"/>
              </a:rPr>
              <a:t>04</a:t>
            </a: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D8C852DC-80A5-E30D-5488-7385F582C21A}"/>
              </a:ext>
            </a:extLst>
          </p:cNvPr>
          <p:cNvCxnSpPr>
            <a:cxnSpLocks/>
          </p:cNvCxnSpPr>
          <p:nvPr/>
        </p:nvCxnSpPr>
        <p:spPr>
          <a:xfrm flipH="1">
            <a:off x="11125200" y="4241800"/>
            <a:ext cx="4495800" cy="0"/>
          </a:xfrm>
          <a:prstGeom prst="line">
            <a:avLst/>
          </a:prstGeom>
          <a:ln w="28575">
            <a:solidFill>
              <a:srgbClr val="494949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3">
            <a:extLst>
              <a:ext uri="{FF2B5EF4-FFF2-40B4-BE49-F238E27FC236}">
                <a16:creationId xmlns:a16="http://schemas.microsoft.com/office/drawing/2014/main" id="{80692D6C-71A4-065F-5308-1BF8F5D8E69A}"/>
              </a:ext>
            </a:extLst>
          </p:cNvPr>
          <p:cNvSpPr txBox="1"/>
          <p:nvPr/>
        </p:nvSpPr>
        <p:spPr>
          <a:xfrm>
            <a:off x="9753600" y="6235700"/>
            <a:ext cx="10160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4100" b="0" i="0" u="none" strike="noStrike" dirty="0">
                <a:solidFill>
                  <a:srgbClr val="000000"/>
                </a:solidFill>
                <a:latin typeface="Gmarket Sans Bold"/>
              </a:rPr>
              <a:t>05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211EABE4-E4F5-812C-6325-5E3B27B6F648}"/>
              </a:ext>
            </a:extLst>
          </p:cNvPr>
          <p:cNvCxnSpPr>
            <a:cxnSpLocks/>
          </p:cNvCxnSpPr>
          <p:nvPr/>
        </p:nvCxnSpPr>
        <p:spPr>
          <a:xfrm flipH="1">
            <a:off x="11125200" y="7041107"/>
            <a:ext cx="4114800" cy="7393"/>
          </a:xfrm>
          <a:prstGeom prst="line">
            <a:avLst/>
          </a:prstGeom>
          <a:ln w="28575">
            <a:solidFill>
              <a:srgbClr val="494949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>
            <a:extLst>
              <a:ext uri="{FF2B5EF4-FFF2-40B4-BE49-F238E27FC236}">
                <a16:creationId xmlns:a16="http://schemas.microsoft.com/office/drawing/2014/main" id="{E885F4C2-D395-2CD9-809B-2B3DFEF92BF3}"/>
              </a:ext>
            </a:extLst>
          </p:cNvPr>
          <p:cNvGrpSpPr/>
          <p:nvPr/>
        </p:nvGrpSpPr>
        <p:grpSpPr>
          <a:xfrm>
            <a:off x="1687048" y="2897032"/>
            <a:ext cx="7104189" cy="1723347"/>
            <a:chOff x="1003893" y="2448562"/>
            <a:chExt cx="6470336" cy="172334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1C015A-73E7-2264-8E2D-AA9B3114C1E1}"/>
                </a:ext>
              </a:extLst>
            </p:cNvPr>
            <p:cNvSpPr txBox="1"/>
            <p:nvPr/>
          </p:nvSpPr>
          <p:spPr>
            <a:xfrm>
              <a:off x="1003893" y="2448563"/>
              <a:ext cx="707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srgbClr val="CCD2F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01</a:t>
              </a:r>
            </a:p>
          </p:txBody>
        </p: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A999997-D670-F7F9-8EA3-133FB029CB32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93" y="3151164"/>
              <a:ext cx="647033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CC2F4A-6F3B-DC00-D9C8-C6DBA0A3A184}"/>
                </a:ext>
              </a:extLst>
            </p:cNvPr>
            <p:cNvSpPr txBox="1"/>
            <p:nvPr/>
          </p:nvSpPr>
          <p:spPr>
            <a:xfrm>
              <a:off x="1760911" y="2448562"/>
              <a:ext cx="38517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>
                  <a:latin typeface="Gmarket Sans Medium" panose="020B0600000101010101" charset="-127"/>
                  <a:ea typeface="Gmarket Sans Medium" panose="020B0600000101010101" charset="-127"/>
                </a:rPr>
                <a:t>업무 분석 </a:t>
              </a:r>
              <a:r>
                <a:rPr lang="en-US" altLang="ko-KR" dirty="0">
                  <a:latin typeface="Pretendard Light" panose="020B0600000101010101" charset="-127"/>
                  <a:ea typeface="Pretendard Light" panose="020B0600000101010101" charset="-127"/>
                </a:rPr>
                <a:t>: Application Modeling</a:t>
              </a:r>
              <a:endParaRPr lang="ko-KR" altLang="en-US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5EEE30-B215-AB0F-FED5-2628EB1E71C4}"/>
                </a:ext>
              </a:extLst>
            </p:cNvPr>
            <p:cNvSpPr txBox="1"/>
            <p:nvPr/>
          </p:nvSpPr>
          <p:spPr>
            <a:xfrm>
              <a:off x="1664680" y="3248579"/>
              <a:ext cx="2188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-  Class Diagram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BA19F8-05F4-5C51-5045-B0D63682B950}"/>
                </a:ext>
              </a:extLst>
            </p:cNvPr>
            <p:cNvSpPr txBox="1"/>
            <p:nvPr/>
          </p:nvSpPr>
          <p:spPr>
            <a:xfrm>
              <a:off x="1664680" y="3710244"/>
              <a:ext cx="5809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-  VOPC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(View Of Participation Class Diagram)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889AFAE-6C18-DE3F-F359-46DD69D62FE4}"/>
              </a:ext>
            </a:extLst>
          </p:cNvPr>
          <p:cNvGrpSpPr/>
          <p:nvPr/>
        </p:nvGrpSpPr>
        <p:grpSpPr>
          <a:xfrm>
            <a:off x="9584720" y="2897032"/>
            <a:ext cx="7026880" cy="1308463"/>
            <a:chOff x="8454406" y="2448562"/>
            <a:chExt cx="6399925" cy="13084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53C851-D15F-0D88-1584-5BF4B0BC7848}"/>
                </a:ext>
              </a:extLst>
            </p:cNvPr>
            <p:cNvSpPr txBox="1"/>
            <p:nvPr/>
          </p:nvSpPr>
          <p:spPr>
            <a:xfrm>
              <a:off x="8454406" y="2448563"/>
              <a:ext cx="757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srgbClr val="CCD2F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02</a:t>
              </a: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7AE5A2D1-9D99-8FDC-36B4-30997A7D238F}"/>
                </a:ext>
              </a:extLst>
            </p:cNvPr>
            <p:cNvCxnSpPr>
              <a:cxnSpLocks/>
            </p:cNvCxnSpPr>
            <p:nvPr/>
          </p:nvCxnSpPr>
          <p:spPr>
            <a:xfrm>
              <a:off x="8454406" y="3151164"/>
              <a:ext cx="639992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27B482-F902-42AC-97B9-00B96632A57C}"/>
                </a:ext>
              </a:extLst>
            </p:cNvPr>
            <p:cNvSpPr txBox="1"/>
            <p:nvPr/>
          </p:nvSpPr>
          <p:spPr>
            <a:xfrm>
              <a:off x="9211424" y="2448562"/>
              <a:ext cx="17099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>
                  <a:latin typeface="Gmarket Sans Medium" panose="020B0600000101010101" charset="-127"/>
                  <a:ea typeface="Gmarket Sans Medium" panose="020B0600000101010101" charset="-127"/>
                </a:rPr>
                <a:t>화면 분석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00406C-33F9-04D7-9C1E-2AD3ACE9A169}"/>
                </a:ext>
              </a:extLst>
            </p:cNvPr>
            <p:cNvSpPr txBox="1"/>
            <p:nvPr/>
          </p:nvSpPr>
          <p:spPr>
            <a:xfrm>
              <a:off x="9211424" y="3295360"/>
              <a:ext cx="1701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-  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</a:rPr>
                <a:t>화면 정의서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81329F04-0590-06F6-EB91-3A656E88758C}"/>
              </a:ext>
            </a:extLst>
          </p:cNvPr>
          <p:cNvGrpSpPr/>
          <p:nvPr/>
        </p:nvGrpSpPr>
        <p:grpSpPr>
          <a:xfrm>
            <a:off x="1676400" y="6265738"/>
            <a:ext cx="7114837" cy="1377559"/>
            <a:chOff x="905290" y="5939916"/>
            <a:chExt cx="6480034" cy="137755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1C47F0-CEB1-4DAB-BE0C-81E000B6303D}"/>
                </a:ext>
              </a:extLst>
            </p:cNvPr>
            <p:cNvSpPr txBox="1"/>
            <p:nvPr/>
          </p:nvSpPr>
          <p:spPr>
            <a:xfrm>
              <a:off x="905290" y="5939917"/>
              <a:ext cx="757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srgbClr val="CCD2F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03</a:t>
              </a:r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9820608C-8A57-D8EE-643B-33148D43D6D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90" y="6642518"/>
              <a:ext cx="648003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67A9B3A-7686-1EED-241F-74DC1D46C042}"/>
                </a:ext>
              </a:extLst>
            </p:cNvPr>
            <p:cNvSpPr txBox="1"/>
            <p:nvPr/>
          </p:nvSpPr>
          <p:spPr>
            <a:xfrm>
              <a:off x="1662308" y="5939916"/>
              <a:ext cx="3175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>
                  <a:latin typeface="Gmarket Sans Medium" panose="020B0600000101010101" charset="-127"/>
                  <a:ea typeface="Gmarket Sans Medium" panose="020B0600000101010101" charset="-127"/>
                </a:rPr>
                <a:t>데이터 분석 </a:t>
              </a:r>
              <a:r>
                <a:rPr lang="en-US" altLang="ko-KR" dirty="0">
                  <a:latin typeface="Pretendard Light" panose="020B0600000101010101" charset="-127"/>
                  <a:ea typeface="Pretendard Light" panose="020B0600000101010101" charset="-127"/>
                </a:rPr>
                <a:t>( Physical )</a:t>
              </a:r>
              <a:endParaRPr lang="ko-KR" altLang="en-US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047E58-55B2-319A-090D-D1E2646DA995}"/>
                </a:ext>
              </a:extLst>
            </p:cNvPr>
            <p:cNvSpPr txBox="1"/>
            <p:nvPr/>
          </p:nvSpPr>
          <p:spPr>
            <a:xfrm>
              <a:off x="1575775" y="6855810"/>
              <a:ext cx="2058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</a:rPr>
                <a:t>ERD(Logical)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E2D09A81-E108-609A-D00F-EF9DF130284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Google Shape;212;p10"/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3.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 개요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4" name="그림 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DD7B403-F6CF-DC8D-54F2-39B8868C7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43332FD-1A9C-27F6-E59E-0758D089CC59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6" name="Google Shape;347;p21">
              <a:extLst>
                <a:ext uri="{FF2B5EF4-FFF2-40B4-BE49-F238E27FC236}">
                  <a16:creationId xmlns:a16="http://schemas.microsoft.com/office/drawing/2014/main" id="{A06D8A4F-8513-D7B8-B311-D0FB67E720BF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9" name="Google Shape;348;p21">
                <a:extLst>
                  <a:ext uri="{FF2B5EF4-FFF2-40B4-BE49-F238E27FC236}">
                    <a16:creationId xmlns:a16="http://schemas.microsoft.com/office/drawing/2014/main" id="{A80638D6-3EC7-936E-386F-C2E853DD257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349;p21">
                <a:extLst>
                  <a:ext uri="{FF2B5EF4-FFF2-40B4-BE49-F238E27FC236}">
                    <a16:creationId xmlns:a16="http://schemas.microsoft.com/office/drawing/2014/main" id="{283A9D68-5A1C-20B1-1696-D1ED90D4E0E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351;p21">
                <a:extLst>
                  <a:ext uri="{FF2B5EF4-FFF2-40B4-BE49-F238E27FC236}">
                    <a16:creationId xmlns:a16="http://schemas.microsoft.com/office/drawing/2014/main" id="{0AD107DE-9914-B1B0-D71A-8A463F7DD026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AB2DBD-06F1-23CA-121A-E711D098F4C9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8" name="그림 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A851DF6-DE9C-2393-2400-17841BA3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60FDB4-FCAF-EFCC-CE68-70746D0137C8}"/>
              </a:ext>
            </a:extLst>
          </p:cNvPr>
          <p:cNvSpPr txBox="1"/>
          <p:nvPr/>
        </p:nvSpPr>
        <p:spPr>
          <a:xfrm>
            <a:off x="2417754" y="7643297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테이블 목록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0DAA-4808-FE7D-229D-B536D7357376}"/>
              </a:ext>
            </a:extLst>
          </p:cNvPr>
          <p:cNvSpPr txBox="1"/>
          <p:nvPr/>
        </p:nvSpPr>
        <p:spPr>
          <a:xfrm>
            <a:off x="2412567" y="8110835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테이블 정의서</a:t>
            </a:r>
          </a:p>
        </p:txBody>
      </p:sp>
    </p:spTree>
    <p:extLst>
      <p:ext uri="{BB962C8B-B14F-4D97-AF65-F5344CB8AC3E}">
        <p14:creationId xmlns:p14="http://schemas.microsoft.com/office/powerpoint/2010/main" val="53115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FE2D92-94E2-E010-C5F0-8D4D7AE5C054}"/>
              </a:ext>
            </a:extLst>
          </p:cNvPr>
          <p:cNvSpPr txBox="1"/>
          <p:nvPr/>
        </p:nvSpPr>
        <p:spPr>
          <a:xfrm>
            <a:off x="1439430" y="4912667"/>
            <a:ext cx="668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설계 및 구현을 위해 먼저 설계 표준을 설정합니다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6" name="그림 15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6B470961-E780-D52C-4AF4-654F6373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199" y="1654000"/>
            <a:ext cx="8280000" cy="5193007"/>
          </a:xfrm>
          <a:prstGeom prst="rect">
            <a:avLst/>
          </a:prstGeom>
        </p:spPr>
      </p:pic>
      <p:pic>
        <p:nvPicPr>
          <p:cNvPr id="19" name="그림 18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B608FF40-6591-83EA-D50C-CAE61B9FB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811" y="2173475"/>
            <a:ext cx="8280000" cy="4939307"/>
          </a:xfrm>
          <a:prstGeom prst="rect">
            <a:avLst/>
          </a:prstGeom>
        </p:spPr>
      </p:pic>
      <p:pic>
        <p:nvPicPr>
          <p:cNvPr id="22" name="그림 21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F0F7FA79-1473-592E-6DEB-39AAF8B7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447" y="2802585"/>
            <a:ext cx="8280000" cy="4796926"/>
          </a:xfrm>
          <a:prstGeom prst="rect">
            <a:avLst/>
          </a:prstGeom>
        </p:spPr>
      </p:pic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4CBCD33-4558-9963-F8B6-67749959E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E62AF5AD-EA47-DDA1-AC1A-03B088955446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4" name="Google Shape;347;p21">
              <a:extLst>
                <a:ext uri="{FF2B5EF4-FFF2-40B4-BE49-F238E27FC236}">
                  <a16:creationId xmlns:a16="http://schemas.microsoft.com/office/drawing/2014/main" id="{0281F08F-06FC-A761-C36D-9C582A6034AA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8" name="Google Shape;348;p21">
                <a:extLst>
                  <a:ext uri="{FF2B5EF4-FFF2-40B4-BE49-F238E27FC236}">
                    <a16:creationId xmlns:a16="http://schemas.microsoft.com/office/drawing/2014/main" id="{63408ED8-C0D8-8C94-A060-75A0BD1A702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349;p21">
                <a:extLst>
                  <a:ext uri="{FF2B5EF4-FFF2-40B4-BE49-F238E27FC236}">
                    <a16:creationId xmlns:a16="http://schemas.microsoft.com/office/drawing/2014/main" id="{743274F7-2ED4-3AA5-8740-1D8E23EB17DD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351;p21">
                <a:extLst>
                  <a:ext uri="{FF2B5EF4-FFF2-40B4-BE49-F238E27FC236}">
                    <a16:creationId xmlns:a16="http://schemas.microsoft.com/office/drawing/2014/main" id="{0656452E-37CF-0C3A-23DF-F23168A77BC0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6898D-3A27-87AE-5BDC-72F0AB3635BF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7" name="그림 16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63059F4E-31A5-ED14-3F78-9ED12DB5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24" name="그림 2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A5E79C8C-8891-F766-7A36-2ACB38543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7F604A84-A43D-2DED-E3BF-88A646760B2C}"/>
              </a:ext>
            </a:extLst>
          </p:cNvPr>
          <p:cNvGrpSpPr/>
          <p:nvPr/>
        </p:nvGrpSpPr>
        <p:grpSpPr>
          <a:xfrm>
            <a:off x="11544331" y="820437"/>
            <a:ext cx="5019823" cy="461665"/>
            <a:chOff x="935546" y="1981200"/>
            <a:chExt cx="5019823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FB4ECC-DD46-07E7-A3DC-5E3303506DDB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1</a:t>
              </a:r>
              <a:endParaRPr lang="en-US" altLang="ko-KR" sz="2400" b="1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D346EB-B92F-1F8B-2D4D-0FF253F9C875}"/>
                </a:ext>
              </a:extLst>
            </p:cNvPr>
            <p:cNvSpPr txBox="1"/>
            <p:nvPr/>
          </p:nvSpPr>
          <p:spPr>
            <a:xfrm>
              <a:off x="1495494" y="1981200"/>
              <a:ext cx="4459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Application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8149194-66A4-9D94-E4FC-2ACF3CA1282F}"/>
              </a:ext>
            </a:extLst>
          </p:cNvPr>
          <p:cNvSpPr txBox="1"/>
          <p:nvPr/>
        </p:nvSpPr>
        <p:spPr>
          <a:xfrm>
            <a:off x="3792327" y="780990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설계 표준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24C1191-70D3-4A5F-7EF2-24B1738A23D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8DC5A5A8-F076-788B-084E-0026AA0CF787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212;p10">
            <a:extLst>
              <a:ext uri="{FF2B5EF4-FFF2-40B4-BE49-F238E27FC236}">
                <a16:creationId xmlns:a16="http://schemas.microsoft.com/office/drawing/2014/main" id="{2D694413-27A4-4ABC-AEEF-ECB6CDF19E6E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4.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F026E6B5-3EA7-F29F-1C63-60A81EC0D336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그림 5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676002C3-C683-9924-FB77-5340BD446E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3408864"/>
            <a:ext cx="6797083" cy="585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FE2D92-94E2-E010-C5F0-8D4D7AE5C054}"/>
              </a:ext>
            </a:extLst>
          </p:cNvPr>
          <p:cNvSpPr txBox="1"/>
          <p:nvPr/>
        </p:nvSpPr>
        <p:spPr>
          <a:xfrm>
            <a:off x="7041500" y="2156085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실제 구현을 위해 분석한 내용에서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9D6EA7-2C58-84CA-A262-7835257B08CD}"/>
              </a:ext>
            </a:extLst>
          </p:cNvPr>
          <p:cNvSpPr txBox="1"/>
          <p:nvPr/>
        </p:nvSpPr>
        <p:spPr>
          <a:xfrm>
            <a:off x="7040699" y="2720437"/>
            <a:ext cx="4206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설계를 더 구체적으로 진행합니다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3" name="그림 12" descr="텍스트, 라인, 도표, 평행이(가) 표시된 사진&#10;&#10;자동 생성된 설명">
            <a:extLst>
              <a:ext uri="{FF2B5EF4-FFF2-40B4-BE49-F238E27FC236}">
                <a16:creationId xmlns:a16="http://schemas.microsoft.com/office/drawing/2014/main" id="{5AA979ED-4BED-7590-6279-D8B79AEF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49" y="4366164"/>
            <a:ext cx="8280000" cy="4540305"/>
          </a:xfrm>
          <a:prstGeom prst="rect">
            <a:avLst/>
          </a:prstGeom>
        </p:spPr>
      </p:pic>
      <p:pic>
        <p:nvPicPr>
          <p:cNvPr id="15" name="그림 14" descr="텍스트, 도표, 평면도, 평행이(가) 표시된 사진&#10;&#10;자동 생성된 설명">
            <a:extLst>
              <a:ext uri="{FF2B5EF4-FFF2-40B4-BE49-F238E27FC236}">
                <a16:creationId xmlns:a16="http://schemas.microsoft.com/office/drawing/2014/main" id="{FE887236-FCF4-12A0-5348-08029464C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000" y="4244678"/>
            <a:ext cx="8640000" cy="4851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F93EFC-42CB-DED9-6F83-C2964299FBBC}"/>
              </a:ext>
            </a:extLst>
          </p:cNvPr>
          <p:cNvSpPr txBox="1"/>
          <p:nvPr/>
        </p:nvSpPr>
        <p:spPr>
          <a:xfrm>
            <a:off x="4545868" y="933003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latin typeface="Pretendard Light" panose="020B0600000101010101" charset="-127"/>
                <a:ea typeface="Pretendard Light" panose="020B0600000101010101" charset="-127"/>
              </a:rPr>
              <a:t>분석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371FB-EE45-A61B-4681-4716029EE3C2}"/>
              </a:ext>
            </a:extLst>
          </p:cNvPr>
          <p:cNvSpPr txBox="1"/>
          <p:nvPr/>
        </p:nvSpPr>
        <p:spPr>
          <a:xfrm>
            <a:off x="13776602" y="9330035"/>
            <a:ext cx="73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latin typeface="Pretendard Light" panose="020B0600000101010101" charset="-127"/>
                <a:ea typeface="Pretendard Light" panose="020B0600000101010101" charset="-127"/>
              </a:rPr>
              <a:t>설계</a:t>
            </a:r>
          </a:p>
        </p:txBody>
      </p:sp>
      <p:sp>
        <p:nvSpPr>
          <p:cNvPr id="20" name="액자 19">
            <a:extLst>
              <a:ext uri="{FF2B5EF4-FFF2-40B4-BE49-F238E27FC236}">
                <a16:creationId xmlns:a16="http://schemas.microsoft.com/office/drawing/2014/main" id="{87AAB5D0-886B-2782-0C28-D50E0F248863}"/>
              </a:ext>
            </a:extLst>
          </p:cNvPr>
          <p:cNvSpPr/>
          <p:nvPr/>
        </p:nvSpPr>
        <p:spPr>
          <a:xfrm>
            <a:off x="9920839" y="4015901"/>
            <a:ext cx="914401" cy="5173845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액자 20">
            <a:extLst>
              <a:ext uri="{FF2B5EF4-FFF2-40B4-BE49-F238E27FC236}">
                <a16:creationId xmlns:a16="http://schemas.microsoft.com/office/drawing/2014/main" id="{9505D207-76AC-8AE2-71B0-2FDD33BE9A3E}"/>
              </a:ext>
            </a:extLst>
          </p:cNvPr>
          <p:cNvSpPr/>
          <p:nvPr/>
        </p:nvSpPr>
        <p:spPr>
          <a:xfrm>
            <a:off x="10990865" y="4015901"/>
            <a:ext cx="1369367" cy="5173845"/>
          </a:xfrm>
          <a:prstGeom prst="frame">
            <a:avLst>
              <a:gd name="adj1" fmla="val 6140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2" name="액자 21">
            <a:extLst>
              <a:ext uri="{FF2B5EF4-FFF2-40B4-BE49-F238E27FC236}">
                <a16:creationId xmlns:a16="http://schemas.microsoft.com/office/drawing/2014/main" id="{F836D5B5-5E3C-0002-C96A-EF190CC120D3}"/>
              </a:ext>
            </a:extLst>
          </p:cNvPr>
          <p:cNvSpPr/>
          <p:nvPr/>
        </p:nvSpPr>
        <p:spPr>
          <a:xfrm>
            <a:off x="12864231" y="4003022"/>
            <a:ext cx="1982069" cy="5214833"/>
          </a:xfrm>
          <a:prstGeom prst="frame">
            <a:avLst>
              <a:gd name="adj1" fmla="val 4675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액자 23">
            <a:extLst>
              <a:ext uri="{FF2B5EF4-FFF2-40B4-BE49-F238E27FC236}">
                <a16:creationId xmlns:a16="http://schemas.microsoft.com/office/drawing/2014/main" id="{729B4FF7-9A8B-F3A4-E97F-FBC80E724E63}"/>
              </a:ext>
            </a:extLst>
          </p:cNvPr>
          <p:cNvSpPr/>
          <p:nvPr/>
        </p:nvSpPr>
        <p:spPr>
          <a:xfrm>
            <a:off x="16224289" y="4015901"/>
            <a:ext cx="1982069" cy="5244696"/>
          </a:xfrm>
          <a:prstGeom prst="frame">
            <a:avLst>
              <a:gd name="adj1" fmla="val 4675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98A61C-8D91-A8B4-1EAE-0B63703DE857}"/>
              </a:ext>
            </a:extLst>
          </p:cNvPr>
          <p:cNvSpPr txBox="1"/>
          <p:nvPr/>
        </p:nvSpPr>
        <p:spPr>
          <a:xfrm>
            <a:off x="9949076" y="3592487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VOPC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20C5C4-4686-9912-E434-DDE4E71C7E34}"/>
              </a:ext>
            </a:extLst>
          </p:cNvPr>
          <p:cNvSpPr txBox="1"/>
          <p:nvPr/>
        </p:nvSpPr>
        <p:spPr>
          <a:xfrm>
            <a:off x="11027775" y="3592487"/>
            <a:ext cx="1295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Controller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CFCE97-69C9-E8D7-5824-78431159B959}"/>
              </a:ext>
            </a:extLst>
          </p:cNvPr>
          <p:cNvSpPr txBox="1"/>
          <p:nvPr/>
        </p:nvSpPr>
        <p:spPr>
          <a:xfrm>
            <a:off x="13341343" y="3592487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Service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B22D53-2478-908E-FEC1-C98741CC3D92}"/>
              </a:ext>
            </a:extLst>
          </p:cNvPr>
          <p:cNvSpPr txBox="1"/>
          <p:nvPr/>
        </p:nvSpPr>
        <p:spPr>
          <a:xfrm>
            <a:off x="16517055" y="3592487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Repository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7E0E0582-E110-C77C-2AF9-DBFC7BE8A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E4965985-CC99-D5F2-77C4-CE716DD065FD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6" name="Google Shape;347;p21">
              <a:extLst>
                <a:ext uri="{FF2B5EF4-FFF2-40B4-BE49-F238E27FC236}">
                  <a16:creationId xmlns:a16="http://schemas.microsoft.com/office/drawing/2014/main" id="{DE8A96ED-8CF6-E7F9-3EA6-278BCA7F4884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6" name="Google Shape;348;p21">
                <a:extLst>
                  <a:ext uri="{FF2B5EF4-FFF2-40B4-BE49-F238E27FC236}">
                    <a16:creationId xmlns:a16="http://schemas.microsoft.com/office/drawing/2014/main" id="{2C3FE1C6-82A0-4BAB-3841-563AD37C06EF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349;p21">
                <a:extLst>
                  <a:ext uri="{FF2B5EF4-FFF2-40B4-BE49-F238E27FC236}">
                    <a16:creationId xmlns:a16="http://schemas.microsoft.com/office/drawing/2014/main" id="{FDC74CEC-633E-D06C-0BE9-AE23D6F2DA5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351;p21">
                <a:extLst>
                  <a:ext uri="{FF2B5EF4-FFF2-40B4-BE49-F238E27FC236}">
                    <a16:creationId xmlns:a16="http://schemas.microsoft.com/office/drawing/2014/main" id="{1DA07BB2-3B30-CE8A-D4BE-893445EA27EF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0EFE24-FDC8-5DA2-A7FF-A6714FE73B00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3" name="그림 22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804BA73-CAC5-8E38-932E-2CA77AFF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F1625AEA-B80F-ED72-E246-3F27527030D0}"/>
              </a:ext>
            </a:extLst>
          </p:cNvPr>
          <p:cNvCxnSpPr>
            <a:cxnSpLocks/>
          </p:cNvCxnSpPr>
          <p:nvPr/>
        </p:nvCxnSpPr>
        <p:spPr>
          <a:xfrm flipH="1">
            <a:off x="8182428" y="3543300"/>
            <a:ext cx="1923143" cy="0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그림 36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68ABB0F0-D7BC-684B-09CE-B9B9E4CD9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38" name="그림 3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D3F88157-CE4D-EFF9-01BA-101E208A5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24C2F39D-A1D5-57C1-CA90-F28E588B9AF2}"/>
              </a:ext>
            </a:extLst>
          </p:cNvPr>
          <p:cNvGrpSpPr/>
          <p:nvPr/>
        </p:nvGrpSpPr>
        <p:grpSpPr>
          <a:xfrm>
            <a:off x="11544331" y="820437"/>
            <a:ext cx="5019823" cy="461665"/>
            <a:chOff x="935546" y="1981200"/>
            <a:chExt cx="5019823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96297E-C606-AF42-65F3-B639EAD26398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1</a:t>
              </a:r>
              <a:endParaRPr lang="en-US" altLang="ko-KR" sz="2400" b="1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20B9BA-DFF6-5419-3FFE-F795ED67B4BA}"/>
                </a:ext>
              </a:extLst>
            </p:cNvPr>
            <p:cNvSpPr txBox="1"/>
            <p:nvPr/>
          </p:nvSpPr>
          <p:spPr>
            <a:xfrm>
              <a:off x="1495494" y="1981200"/>
              <a:ext cx="4459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업무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: Application Modeling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CDF1423-0C6F-93BC-EC3B-AF1E8B575777}"/>
              </a:ext>
            </a:extLst>
          </p:cNvPr>
          <p:cNvSpPr txBox="1"/>
          <p:nvPr/>
        </p:nvSpPr>
        <p:spPr>
          <a:xfrm>
            <a:off x="3792327" y="780990"/>
            <a:ext cx="2773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Class Diagram, VOPC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C8998380-898C-0141-5ECC-2C7D80245148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3A05283F-61BB-B439-AE13-90DFE80E9A30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oogle Shape;212;p10">
            <a:extLst>
              <a:ext uri="{FF2B5EF4-FFF2-40B4-BE49-F238E27FC236}">
                <a16:creationId xmlns:a16="http://schemas.microsoft.com/office/drawing/2014/main" id="{1B850B46-19F3-23FF-90F7-AEB1E4DCD966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4.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B873B0AE-2425-A04D-6757-1F0FBC526CB2}"/>
              </a:ext>
            </a:extLst>
          </p:cNvPr>
          <p:cNvCxnSpPr>
            <a:cxnSpLocks/>
          </p:cNvCxnSpPr>
          <p:nvPr/>
        </p:nvCxnSpPr>
        <p:spPr>
          <a:xfrm>
            <a:off x="9144000" y="4018600"/>
            <a:ext cx="0" cy="5173845"/>
          </a:xfrm>
          <a:prstGeom prst="line">
            <a:avLst/>
          </a:prstGeom>
          <a:ln w="19050">
            <a:solidFill>
              <a:srgbClr val="D0D0D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8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31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386F1FA8-1481-513A-EF50-7F39789CF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274ABDB-8ACE-8796-CA5E-A8CCA44A096A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3" name="Google Shape;347;p21">
              <a:extLst>
                <a:ext uri="{FF2B5EF4-FFF2-40B4-BE49-F238E27FC236}">
                  <a16:creationId xmlns:a16="http://schemas.microsoft.com/office/drawing/2014/main" id="{0A18BCE0-6823-70F5-4989-C90D01BC5D41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6" name="Google Shape;348;p21">
                <a:extLst>
                  <a:ext uri="{FF2B5EF4-FFF2-40B4-BE49-F238E27FC236}">
                    <a16:creationId xmlns:a16="http://schemas.microsoft.com/office/drawing/2014/main" id="{74DEADE8-0637-FAEB-EBBB-A597A78A084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349;p21">
                <a:extLst>
                  <a:ext uri="{FF2B5EF4-FFF2-40B4-BE49-F238E27FC236}">
                    <a16:creationId xmlns:a16="http://schemas.microsoft.com/office/drawing/2014/main" id="{1F3E27C8-EB3A-C25D-B708-AA4CA054CAF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Google Shape;351;p21">
                <a:extLst>
                  <a:ext uri="{FF2B5EF4-FFF2-40B4-BE49-F238E27FC236}">
                    <a16:creationId xmlns:a16="http://schemas.microsoft.com/office/drawing/2014/main" id="{422D72B6-CD8A-96C4-AA73-87B6EC1FC939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16F3E4-A2B8-BEAC-11FE-3DA8D368B210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5" name="그림 14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976D746C-1FE9-95C3-D43A-5CFF7B7B4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20" name="그림 19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653AA11-E320-22C9-B725-952082804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1" name="그림 20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45EC5424-ABB2-8349-BB4B-435BC05D5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2" name="그림 2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C8CFBD24-6C05-9092-6CB0-5686D5500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FE5262C1-EF81-C7FE-0D38-2F9AF677FE33}"/>
              </a:ext>
            </a:extLst>
          </p:cNvPr>
          <p:cNvGrpSpPr/>
          <p:nvPr/>
        </p:nvGrpSpPr>
        <p:grpSpPr>
          <a:xfrm>
            <a:off x="14706600" y="873242"/>
            <a:ext cx="1898776" cy="461665"/>
            <a:chOff x="935546" y="1981200"/>
            <a:chExt cx="1898776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1F8265-CDA8-B0A0-C006-FA7DEC96D4ED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913EB1-E980-76CA-C127-8764FF9AB4BD}"/>
                </a:ext>
              </a:extLst>
            </p:cNvPr>
            <p:cNvSpPr txBox="1"/>
            <p:nvPr/>
          </p:nvSpPr>
          <p:spPr>
            <a:xfrm>
              <a:off x="1495494" y="1981200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화면 분석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7F6F07F-8CBF-01B9-3C31-1E485E11F453}"/>
              </a:ext>
            </a:extLst>
          </p:cNvPr>
          <p:cNvSpPr txBox="1"/>
          <p:nvPr/>
        </p:nvSpPr>
        <p:spPr>
          <a:xfrm>
            <a:off x="3792327" y="780990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화면 정의서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A5247B4-18DA-AD1E-76FF-BADAD0B1783E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DD2C01C3-98B2-134E-A56F-F091C85AA3F7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212;p10">
            <a:extLst>
              <a:ext uri="{FF2B5EF4-FFF2-40B4-BE49-F238E27FC236}">
                <a16:creationId xmlns:a16="http://schemas.microsoft.com/office/drawing/2014/main" id="{E4C6A514-678F-D2D2-F534-6254275795A1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4.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2183E860-6B87-CE27-DCEB-220D18271ACF}"/>
              </a:ext>
            </a:extLst>
          </p:cNvPr>
          <p:cNvGrpSpPr/>
          <p:nvPr/>
        </p:nvGrpSpPr>
        <p:grpSpPr>
          <a:xfrm>
            <a:off x="457200" y="2937454"/>
            <a:ext cx="8308582" cy="22869552"/>
            <a:chOff x="548156" y="2937454"/>
            <a:chExt cx="8308582" cy="22869552"/>
          </a:xfrm>
        </p:grpSpPr>
        <p:pic>
          <p:nvPicPr>
            <p:cNvPr id="23" name="그림 22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8B9D29B1-0D76-615E-C2F4-B7D124CAB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156" y="2937454"/>
              <a:ext cx="8280000" cy="5260396"/>
            </a:xfrm>
            <a:prstGeom prst="rect">
              <a:avLst/>
            </a:prstGeom>
          </p:spPr>
        </p:pic>
        <p:pic>
          <p:nvPicPr>
            <p:cNvPr id="26" name="그림 25" descr="텍스트, 휴대 전화, 스크린샷, 휴대용 통신 장치이(가) 표시된 사진&#10;&#10;자동 생성된 설명">
              <a:extLst>
                <a:ext uri="{FF2B5EF4-FFF2-40B4-BE49-F238E27FC236}">
                  <a16:creationId xmlns:a16="http://schemas.microsoft.com/office/drawing/2014/main" id="{C17CEEAB-73E6-8C3F-F383-D525E5BA8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2224" y="8197850"/>
              <a:ext cx="8280000" cy="5771325"/>
            </a:xfrm>
            <a:prstGeom prst="rect">
              <a:avLst/>
            </a:prstGeom>
          </p:spPr>
        </p:pic>
        <p:pic>
          <p:nvPicPr>
            <p:cNvPr id="27" name="그림 26" descr="텍스트, 번호, 폰트, 평행이(가) 표시된 사진&#10;&#10;자동 생성된 설명">
              <a:extLst>
                <a:ext uri="{FF2B5EF4-FFF2-40B4-BE49-F238E27FC236}">
                  <a16:creationId xmlns:a16="http://schemas.microsoft.com/office/drawing/2014/main" id="{007FD29E-338C-11A0-4D17-61773BCE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8156" y="13969175"/>
              <a:ext cx="8280000" cy="5486010"/>
            </a:xfrm>
            <a:prstGeom prst="rect">
              <a:avLst/>
            </a:prstGeom>
          </p:spPr>
        </p:pic>
        <p:pic>
          <p:nvPicPr>
            <p:cNvPr id="28" name="그림 27" descr="텍스트, 번호, 폰트, 스크린샷이(가) 표시된 사진&#10;&#10;자동 생성된 설명">
              <a:extLst>
                <a:ext uri="{FF2B5EF4-FFF2-40B4-BE49-F238E27FC236}">
                  <a16:creationId xmlns:a16="http://schemas.microsoft.com/office/drawing/2014/main" id="{F501784D-ABCD-1631-6A61-9D066B841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2670" y="19393752"/>
              <a:ext cx="8280000" cy="4857327"/>
            </a:xfrm>
            <a:prstGeom prst="rect">
              <a:avLst/>
            </a:prstGeom>
          </p:spPr>
        </p:pic>
        <p:pic>
          <p:nvPicPr>
            <p:cNvPr id="29" name="그림 28" descr="텍스트, 폰트, 라인, 스크린샷이(가) 표시된 사진&#10;&#10;자동 생성된 설명">
              <a:extLst>
                <a:ext uri="{FF2B5EF4-FFF2-40B4-BE49-F238E27FC236}">
                  <a16:creationId xmlns:a16="http://schemas.microsoft.com/office/drawing/2014/main" id="{01CF7C40-F113-C5DB-E92A-84078E76B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6738" y="24251079"/>
              <a:ext cx="8280000" cy="1555927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2D419FD-FAB6-0CEB-235C-999D95D14FD2}"/>
              </a:ext>
            </a:extLst>
          </p:cNvPr>
          <p:cNvGrpSpPr/>
          <p:nvPr/>
        </p:nvGrpSpPr>
        <p:grpSpPr>
          <a:xfrm>
            <a:off x="9558788" y="2937454"/>
            <a:ext cx="8348212" cy="28313023"/>
            <a:chOff x="9578301" y="2937454"/>
            <a:chExt cx="8348212" cy="28313023"/>
          </a:xfrm>
        </p:grpSpPr>
        <p:pic>
          <p:nvPicPr>
            <p:cNvPr id="32" name="그림 31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10830100-6663-6202-24F6-AD8F888E8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07330" y="2937454"/>
              <a:ext cx="8280000" cy="5931517"/>
            </a:xfrm>
            <a:prstGeom prst="rect">
              <a:avLst/>
            </a:prstGeom>
          </p:spPr>
        </p:pic>
        <p:pic>
          <p:nvPicPr>
            <p:cNvPr id="34" name="그림 33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42602580-2AA4-D746-8355-488E35D62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78301" y="8868971"/>
              <a:ext cx="8280000" cy="5355154"/>
            </a:xfrm>
            <a:prstGeom prst="rect">
              <a:avLst/>
            </a:prstGeom>
          </p:spPr>
        </p:pic>
        <p:pic>
          <p:nvPicPr>
            <p:cNvPr id="36" name="그림 35" descr="텍스트, 번호, 폰트, 스크린샷이(가) 표시된 사진&#10;&#10;자동 생성된 설명">
              <a:extLst>
                <a:ext uri="{FF2B5EF4-FFF2-40B4-BE49-F238E27FC236}">
                  <a16:creationId xmlns:a16="http://schemas.microsoft.com/office/drawing/2014/main" id="{53F3AB5E-7279-07BF-4B05-69F77433C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07330" y="14224125"/>
              <a:ext cx="8280000" cy="5191708"/>
            </a:xfrm>
            <a:prstGeom prst="rect">
              <a:avLst/>
            </a:prstGeom>
          </p:spPr>
        </p:pic>
        <p:pic>
          <p:nvPicPr>
            <p:cNvPr id="38" name="그림 37" descr="텍스트, 번호, 스크린샷, 폰트이(가) 표시된 사진&#10;&#10;자동 생성된 설명">
              <a:extLst>
                <a:ext uri="{FF2B5EF4-FFF2-40B4-BE49-F238E27FC236}">
                  <a16:creationId xmlns:a16="http://schemas.microsoft.com/office/drawing/2014/main" id="{F90B627E-3264-60B1-C38D-59406D80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48972" y="19415833"/>
              <a:ext cx="8209329" cy="5306544"/>
            </a:xfrm>
            <a:prstGeom prst="rect">
              <a:avLst/>
            </a:prstGeom>
          </p:spPr>
        </p:pic>
        <p:pic>
          <p:nvPicPr>
            <p:cNvPr id="40" name="그림 39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5DDE7FA6-ED64-74B4-86C1-42EB39B5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46513" y="24770987"/>
              <a:ext cx="8280000" cy="5277440"/>
            </a:xfrm>
            <a:prstGeom prst="rect">
              <a:avLst/>
            </a:prstGeom>
          </p:spPr>
        </p:pic>
        <p:pic>
          <p:nvPicPr>
            <p:cNvPr id="42" name="그림 41" descr="텍스트, 스크린샷, 라인, 폰트이(가) 표시된 사진&#10;&#10;자동 생성된 설명">
              <a:extLst>
                <a:ext uri="{FF2B5EF4-FFF2-40B4-BE49-F238E27FC236}">
                  <a16:creationId xmlns:a16="http://schemas.microsoft.com/office/drawing/2014/main" id="{831FA01A-305C-1383-0181-E9FAE66B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46513" y="30048427"/>
              <a:ext cx="8280000" cy="1202050"/>
            </a:xfrm>
            <a:prstGeom prst="rect">
              <a:avLst/>
            </a:prstGeom>
          </p:spPr>
        </p:pic>
      </p:grp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7EB734E-401D-6006-D23C-7B08C2B12740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9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2.09877E-6 L 0.00078 -0.412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0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002 -0.419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1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41219 L 0.00078 -1.1600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 -0.4199 L -0.00356 -1.1719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376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16003 L 0.00078 -1.7794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6 -1.17191 L -0.00356 -2.0961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3A6D04C5-26BD-5371-A6A9-0E591A648D9A}"/>
              </a:ext>
            </a:extLst>
          </p:cNvPr>
          <p:cNvCxnSpPr>
            <a:cxnSpLocks/>
          </p:cNvCxnSpPr>
          <p:nvPr/>
        </p:nvCxnSpPr>
        <p:spPr>
          <a:xfrm>
            <a:off x="9144000" y="4111676"/>
            <a:ext cx="0" cy="5173845"/>
          </a:xfrm>
          <a:prstGeom prst="line">
            <a:avLst/>
          </a:prstGeom>
          <a:ln w="19050">
            <a:solidFill>
              <a:srgbClr val="D0D0D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5AE0EF5-BBC0-901A-D2AD-C4B3F2C2B4A4}"/>
              </a:ext>
            </a:extLst>
          </p:cNvPr>
          <p:cNvSpPr txBox="1"/>
          <p:nvPr/>
        </p:nvSpPr>
        <p:spPr>
          <a:xfrm>
            <a:off x="5782342" y="2095500"/>
            <a:ext cx="672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실제 구현 시 사용할 데이터 베이스 설계를 진행합니다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614A11-16B9-1584-2511-E0803EE1862E}"/>
              </a:ext>
            </a:extLst>
          </p:cNvPr>
          <p:cNvSpPr txBox="1"/>
          <p:nvPr/>
        </p:nvSpPr>
        <p:spPr>
          <a:xfrm>
            <a:off x="6168665" y="2700559"/>
            <a:ext cx="595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이 과정에서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데이터를 다시 점검하고 수정합니다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5F411-429B-DD8D-AA25-C1F56EFFCA8B}"/>
              </a:ext>
            </a:extLst>
          </p:cNvPr>
          <p:cNvSpPr txBox="1"/>
          <p:nvPr/>
        </p:nvSpPr>
        <p:spPr>
          <a:xfrm>
            <a:off x="4545868" y="9441214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latin typeface="Pretendard Light" panose="020B0600000101010101" charset="-127"/>
                <a:ea typeface="Pretendard Light" panose="020B0600000101010101" charset="-127"/>
              </a:rPr>
              <a:t>분석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F39D5-74AA-CDA3-47C7-187C7CF373F3}"/>
              </a:ext>
            </a:extLst>
          </p:cNvPr>
          <p:cNvSpPr txBox="1"/>
          <p:nvPr/>
        </p:nvSpPr>
        <p:spPr>
          <a:xfrm>
            <a:off x="13776602" y="9441214"/>
            <a:ext cx="73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latin typeface="Pretendard Light" panose="020B0600000101010101" charset="-127"/>
                <a:ea typeface="Pretendard Light" panose="020B0600000101010101" charset="-127"/>
              </a:rPr>
              <a:t>설계</a:t>
            </a:r>
          </a:p>
        </p:txBody>
      </p:sp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7530F97E-30A5-3D15-8BF2-B26E6C549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035A1FD1-1177-ED96-C7A8-7ABF6D70E004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5" name="Google Shape;347;p21">
              <a:extLst>
                <a:ext uri="{FF2B5EF4-FFF2-40B4-BE49-F238E27FC236}">
                  <a16:creationId xmlns:a16="http://schemas.microsoft.com/office/drawing/2014/main" id="{9BE6C020-8623-A4CF-CBC3-140054D5859E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3" name="Google Shape;348;p21">
                <a:extLst>
                  <a:ext uri="{FF2B5EF4-FFF2-40B4-BE49-F238E27FC236}">
                    <a16:creationId xmlns:a16="http://schemas.microsoft.com/office/drawing/2014/main" id="{0BC86BFC-6784-F0CE-FBF2-5E30BDDBF97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349;p21">
                <a:extLst>
                  <a:ext uri="{FF2B5EF4-FFF2-40B4-BE49-F238E27FC236}">
                    <a16:creationId xmlns:a16="http://schemas.microsoft.com/office/drawing/2014/main" id="{61D67F74-1687-6DC2-8EBB-84A214840D5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Google Shape;351;p21">
                <a:extLst>
                  <a:ext uri="{FF2B5EF4-FFF2-40B4-BE49-F238E27FC236}">
                    <a16:creationId xmlns:a16="http://schemas.microsoft.com/office/drawing/2014/main" id="{9187EE87-19E5-F5FC-F35F-E50458FA69B5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79A1DF-EBCF-6A22-163B-3E1477F437C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2" name="그림 21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6B901891-9AAE-F100-30FE-E9F22AD39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40500583-BFC8-810A-F407-BEB3575F3353}"/>
              </a:ext>
            </a:extLst>
          </p:cNvPr>
          <p:cNvCxnSpPr>
            <a:cxnSpLocks/>
          </p:cNvCxnSpPr>
          <p:nvPr/>
        </p:nvCxnSpPr>
        <p:spPr>
          <a:xfrm flipH="1">
            <a:off x="7766091" y="3543300"/>
            <a:ext cx="2755818" cy="0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그림 29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31E5CE60-4153-02A5-86B9-2B4755256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31" name="그림 30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FC436EF9-491B-5E56-FE25-9C554AF62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32" name="그림 3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6E8D2AC1-EFA9-B725-A2C1-F3714AF7C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33" name="그림 3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2BD16D1E-8204-28AA-3BD3-F889BF869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134E4365-529F-9CC7-F7F0-738D9CC638D7}"/>
              </a:ext>
            </a:extLst>
          </p:cNvPr>
          <p:cNvGrpSpPr/>
          <p:nvPr/>
        </p:nvGrpSpPr>
        <p:grpSpPr>
          <a:xfrm>
            <a:off x="13099459" y="888351"/>
            <a:ext cx="3588341" cy="461665"/>
            <a:chOff x="935546" y="1981200"/>
            <a:chExt cx="3588341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524411-DCBF-8C7D-8ED1-FD08D78E72BC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7FEC57-D1FD-7CEB-1FF7-12FC527A5B4F}"/>
                </a:ext>
              </a:extLst>
            </p:cNvPr>
            <p:cNvSpPr txBox="1"/>
            <p:nvPr/>
          </p:nvSpPr>
          <p:spPr>
            <a:xfrm>
              <a:off x="1495494" y="1981200"/>
              <a:ext cx="3028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데이터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(Physical)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0573B9E-F13B-741A-A133-A1A14FDDE537}"/>
              </a:ext>
            </a:extLst>
          </p:cNvPr>
          <p:cNvSpPr txBox="1"/>
          <p:nvPr/>
        </p:nvSpPr>
        <p:spPr>
          <a:xfrm>
            <a:off x="3792327" y="780990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ERD(Physical)</a:t>
            </a:r>
            <a:endParaRPr lang="ko-KR" altLang="en-US" sz="20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04CA1DE-3AF4-5735-3B2B-BE9FCA5C4EC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618EC85D-5847-C516-732D-2B4E8696D2EF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212;p10">
            <a:extLst>
              <a:ext uri="{FF2B5EF4-FFF2-40B4-BE49-F238E27FC236}">
                <a16:creationId xmlns:a16="http://schemas.microsoft.com/office/drawing/2014/main" id="{D17A2C4E-5D08-CE81-8629-F5DD8F7E7729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4.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4" name="그림 3" descr="도표, 텍스트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AAAFCCD2-4C34-78A2-F190-E591952CE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24" y="4133085"/>
            <a:ext cx="3461127" cy="5261889"/>
          </a:xfrm>
          <a:prstGeom prst="rect">
            <a:avLst/>
          </a:prstGeom>
        </p:spPr>
      </p:pic>
      <p:pic>
        <p:nvPicPr>
          <p:cNvPr id="5" name="그림 4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F7070AFE-F276-58E2-01A5-E53ECCE919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8357" y="4060775"/>
            <a:ext cx="3975650" cy="5261890"/>
          </a:xfrm>
          <a:prstGeom prst="rect">
            <a:avLst/>
          </a:prstGeom>
        </p:spPr>
      </p:pic>
      <p:sp>
        <p:nvSpPr>
          <p:cNvPr id="6" name="액자 5">
            <a:extLst>
              <a:ext uri="{FF2B5EF4-FFF2-40B4-BE49-F238E27FC236}">
                <a16:creationId xmlns:a16="http://schemas.microsoft.com/office/drawing/2014/main" id="{25B3C7EE-0A2D-619B-C753-60D1FB6E8F37}"/>
              </a:ext>
            </a:extLst>
          </p:cNvPr>
          <p:cNvSpPr/>
          <p:nvPr/>
        </p:nvSpPr>
        <p:spPr>
          <a:xfrm>
            <a:off x="1805659" y="6572536"/>
            <a:ext cx="1113355" cy="1369367"/>
          </a:xfrm>
          <a:prstGeom prst="frame">
            <a:avLst>
              <a:gd name="adj1" fmla="val 5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액자 6">
            <a:extLst>
              <a:ext uri="{FF2B5EF4-FFF2-40B4-BE49-F238E27FC236}">
                <a16:creationId xmlns:a16="http://schemas.microsoft.com/office/drawing/2014/main" id="{EF5CB52D-C1DF-6395-93B1-F254EA102E28}"/>
              </a:ext>
            </a:extLst>
          </p:cNvPr>
          <p:cNvSpPr/>
          <p:nvPr/>
        </p:nvSpPr>
        <p:spPr>
          <a:xfrm>
            <a:off x="6801901" y="5842675"/>
            <a:ext cx="1987825" cy="1581146"/>
          </a:xfrm>
          <a:prstGeom prst="frame">
            <a:avLst>
              <a:gd name="adj1" fmla="val 48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9" name="그림 8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DCCAD9AB-E363-D01D-5F74-D16EA0B82B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343" y="4885632"/>
            <a:ext cx="4904986" cy="3368892"/>
          </a:xfrm>
          <a:prstGeom prst="rect">
            <a:avLst/>
          </a:prstGeom>
        </p:spPr>
      </p:pic>
      <p:pic>
        <p:nvPicPr>
          <p:cNvPr id="11" name="그림 10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3679D661-24F1-229D-5F98-DCA93B5B92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51" y="4675374"/>
            <a:ext cx="3461127" cy="3915748"/>
          </a:xfrm>
          <a:prstGeom prst="rect">
            <a:avLst/>
          </a:prstGeom>
        </p:spPr>
      </p:pic>
      <p:sp>
        <p:nvSpPr>
          <p:cNvPr id="12" name="액자 11">
            <a:extLst>
              <a:ext uri="{FF2B5EF4-FFF2-40B4-BE49-F238E27FC236}">
                <a16:creationId xmlns:a16="http://schemas.microsoft.com/office/drawing/2014/main" id="{0E62376E-3E24-4AAD-63C0-104C109D8A8E}"/>
              </a:ext>
            </a:extLst>
          </p:cNvPr>
          <p:cNvSpPr/>
          <p:nvPr/>
        </p:nvSpPr>
        <p:spPr>
          <a:xfrm>
            <a:off x="14706600" y="6030533"/>
            <a:ext cx="1736084" cy="1398967"/>
          </a:xfrm>
          <a:prstGeom prst="frame">
            <a:avLst>
              <a:gd name="adj1" fmla="val 48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액자 13">
            <a:extLst>
              <a:ext uri="{FF2B5EF4-FFF2-40B4-BE49-F238E27FC236}">
                <a16:creationId xmlns:a16="http://schemas.microsoft.com/office/drawing/2014/main" id="{3729CAEC-50F5-1622-10D9-196ED5FD4217}"/>
              </a:ext>
            </a:extLst>
          </p:cNvPr>
          <p:cNvSpPr/>
          <p:nvPr/>
        </p:nvSpPr>
        <p:spPr>
          <a:xfrm>
            <a:off x="11251291" y="6093680"/>
            <a:ext cx="1820664" cy="1564420"/>
          </a:xfrm>
          <a:prstGeom prst="frame">
            <a:avLst>
              <a:gd name="adj1" fmla="val 48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9" name="그림 18" descr="도표, 스케치, 기술 도면, 평면도이(가) 표시된 사진&#10;&#10;자동 생성된 설명">
            <a:extLst>
              <a:ext uri="{FF2B5EF4-FFF2-40B4-BE49-F238E27FC236}">
                <a16:creationId xmlns:a16="http://schemas.microsoft.com/office/drawing/2014/main" id="{299A27FB-AB4E-911F-7576-7EFEDEA65A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1849" y="4073813"/>
            <a:ext cx="8629363" cy="5111283"/>
          </a:xfrm>
          <a:prstGeom prst="rect">
            <a:avLst/>
          </a:prstGeom>
        </p:spPr>
      </p:pic>
      <p:pic>
        <p:nvPicPr>
          <p:cNvPr id="17" name="그림 16" descr="텍스트, 도표, 평면도, 기술 도면이(가) 표시된 사진&#10;&#10;자동 생성된 설명">
            <a:extLst>
              <a:ext uri="{FF2B5EF4-FFF2-40B4-BE49-F238E27FC236}">
                <a16:creationId xmlns:a16="http://schemas.microsoft.com/office/drawing/2014/main" id="{BD14BC7B-183C-ECEC-A260-75DF34F3FB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934" y="4111676"/>
            <a:ext cx="8280000" cy="53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A940CBE-2EFE-AD11-D0D3-453A61E2C77B}"/>
              </a:ext>
            </a:extLst>
          </p:cNvPr>
          <p:cNvSpPr txBox="1"/>
          <p:nvPr/>
        </p:nvSpPr>
        <p:spPr>
          <a:xfrm>
            <a:off x="2477576" y="4912668"/>
            <a:ext cx="513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설계한 테이블에 대한 목록을 정리합니다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7DC99393-559E-631D-45C0-2483A560B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FE406AB5-F3D5-A10B-38C6-077BE0AF3B85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6" name="Google Shape;347;p21">
              <a:extLst>
                <a:ext uri="{FF2B5EF4-FFF2-40B4-BE49-F238E27FC236}">
                  <a16:creationId xmlns:a16="http://schemas.microsoft.com/office/drawing/2014/main" id="{050656D0-B9D4-01A2-2CBB-ECB3A67820A4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9" name="Google Shape;348;p21">
                <a:extLst>
                  <a:ext uri="{FF2B5EF4-FFF2-40B4-BE49-F238E27FC236}">
                    <a16:creationId xmlns:a16="http://schemas.microsoft.com/office/drawing/2014/main" id="{C9C76ADC-605E-A3A3-E002-392D39D01CA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349;p21">
                <a:extLst>
                  <a:ext uri="{FF2B5EF4-FFF2-40B4-BE49-F238E27FC236}">
                    <a16:creationId xmlns:a16="http://schemas.microsoft.com/office/drawing/2014/main" id="{6FFB36CD-BA2D-14CB-2C11-874FD1C3C09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351;p21">
                <a:extLst>
                  <a:ext uri="{FF2B5EF4-FFF2-40B4-BE49-F238E27FC236}">
                    <a16:creationId xmlns:a16="http://schemas.microsoft.com/office/drawing/2014/main" id="{E5A230E1-E30F-94B1-CA2F-3F84357775E8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BD218-3805-A669-77D7-878BF8C2280E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8" name="그림 1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05BBD52-6051-ABF0-C26D-46CEF8171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23" name="그림 2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8EFEF6A-4215-A7FB-796E-6E62B60B8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4" name="그림 2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AE4E77E9-B7A6-5B77-E879-CD471B5FD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5" name="그림 24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82895E62-AFC1-4D6F-62C9-F54EC0C8A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6" name="그림 25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0AAA42B6-21BC-72EA-C6C2-D98C1C21E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7" name="그림 26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1FD70976-7394-07EF-E5FD-A0535E064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5BC20072-2A6A-1E6F-14E7-16694C7C7793}"/>
              </a:ext>
            </a:extLst>
          </p:cNvPr>
          <p:cNvGrpSpPr/>
          <p:nvPr/>
        </p:nvGrpSpPr>
        <p:grpSpPr>
          <a:xfrm>
            <a:off x="13099459" y="888351"/>
            <a:ext cx="3588341" cy="461665"/>
            <a:chOff x="935546" y="1981200"/>
            <a:chExt cx="3588341" cy="4616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B8B9DB-BDE5-94B2-CC7C-6356B044591E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3</a:t>
              </a:r>
              <a:endParaRPr lang="en-US" altLang="ko-KR" sz="2400" b="1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0711CE-96DC-ADCF-9AC7-7DC81442F547}"/>
                </a:ext>
              </a:extLst>
            </p:cNvPr>
            <p:cNvSpPr txBox="1"/>
            <p:nvPr/>
          </p:nvSpPr>
          <p:spPr>
            <a:xfrm>
              <a:off x="1495494" y="1981200"/>
              <a:ext cx="3028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데이터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(Physical)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9A7C9B8-BBE0-AD84-A0B4-0C8E15AC865F}"/>
              </a:ext>
            </a:extLst>
          </p:cNvPr>
          <p:cNvSpPr txBox="1"/>
          <p:nvPr/>
        </p:nvSpPr>
        <p:spPr>
          <a:xfrm>
            <a:off x="3792327" y="780990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테이블 목록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2051A18-BE87-B304-BE70-6EC0CE0805CB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06AD6166-8B1D-41FB-765E-2E94CB86AA65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212;p10">
            <a:extLst>
              <a:ext uri="{FF2B5EF4-FFF2-40B4-BE49-F238E27FC236}">
                <a16:creationId xmlns:a16="http://schemas.microsoft.com/office/drawing/2014/main" id="{E2C305CA-7CFB-AD43-15A2-340757939ED0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4.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67324293-3EE6-18BD-9DC2-86FFA9165CEE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그림 5" descr="텍스트, 스크린샷, 번호, 평행이(가) 표시된 사진&#10;&#10;자동 생성된 설명">
            <a:extLst>
              <a:ext uri="{FF2B5EF4-FFF2-40B4-BE49-F238E27FC236}">
                <a16:creationId xmlns:a16="http://schemas.microsoft.com/office/drawing/2014/main" id="{838F7AA8-E7FF-7CAA-F9BE-B05E7F1F6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96" y="2229706"/>
            <a:ext cx="8297735" cy="111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3.58025E-6 L 0.00165 -0.363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8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A940CBE-2EFE-AD11-D0D3-453A61E2C77B}"/>
              </a:ext>
            </a:extLst>
          </p:cNvPr>
          <p:cNvSpPr txBox="1"/>
          <p:nvPr/>
        </p:nvSpPr>
        <p:spPr>
          <a:xfrm>
            <a:off x="2156174" y="4912668"/>
            <a:ext cx="577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</a:rPr>
              <a:t>설계한 테이블에 대한 상세 정보를 정리합니다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3DFC1989-9BCC-8579-C0E3-5E1FB2F55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00501EB-D756-B637-75CB-5AE11CEEE673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6" name="Google Shape;347;p21">
              <a:extLst>
                <a:ext uri="{FF2B5EF4-FFF2-40B4-BE49-F238E27FC236}">
                  <a16:creationId xmlns:a16="http://schemas.microsoft.com/office/drawing/2014/main" id="{5010708E-75E4-6039-FFC6-172177873242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2" name="Google Shape;348;p21">
                <a:extLst>
                  <a:ext uri="{FF2B5EF4-FFF2-40B4-BE49-F238E27FC236}">
                    <a16:creationId xmlns:a16="http://schemas.microsoft.com/office/drawing/2014/main" id="{A63E4F77-5F08-0C89-F13E-04B7A275DE2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349;p21">
                <a:extLst>
                  <a:ext uri="{FF2B5EF4-FFF2-40B4-BE49-F238E27FC236}">
                    <a16:creationId xmlns:a16="http://schemas.microsoft.com/office/drawing/2014/main" id="{F355056B-15E6-01E5-39F0-5C8ABD2B98A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351;p21">
                <a:extLst>
                  <a:ext uri="{FF2B5EF4-FFF2-40B4-BE49-F238E27FC236}">
                    <a16:creationId xmlns:a16="http://schemas.microsoft.com/office/drawing/2014/main" id="{D8BC0034-BCF1-4BCF-36D4-6CF240C949B8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473367-C915-4E0B-894D-F4426DE8BD52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1" name="그림 20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3F40C780-7301-D9BB-9D54-E014A7605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26" name="그림 25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15B8390D-DEBC-EF99-FC0D-EF5DA60A9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7" name="그림 26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43CDC3BB-A9E9-F5A6-1304-89596FAD2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8" name="그림 2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2AF2F742-C11E-0A65-0D0F-F2C8D4C17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9" name="그림 28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0436274C-E0D7-AEB8-55B2-4EC0C160F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30" name="그림 29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28FB90B0-80F9-D961-F103-5FF6DD5C0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93F67656-E9F0-D8AF-DD6C-717B1762485B}"/>
              </a:ext>
            </a:extLst>
          </p:cNvPr>
          <p:cNvGrpSpPr/>
          <p:nvPr/>
        </p:nvGrpSpPr>
        <p:grpSpPr>
          <a:xfrm>
            <a:off x="13099459" y="888351"/>
            <a:ext cx="3588341" cy="461665"/>
            <a:chOff x="935546" y="1981200"/>
            <a:chExt cx="3588341" cy="46166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1D9788-53B2-859C-E108-E32F53C15466}"/>
                </a:ext>
              </a:extLst>
            </p:cNvPr>
            <p:cNvSpPr txBox="1"/>
            <p:nvPr/>
          </p:nvSpPr>
          <p:spPr>
            <a:xfrm>
              <a:off x="935546" y="1981200"/>
              <a:ext cx="70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0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3</a:t>
              </a:r>
              <a:endParaRPr lang="en-US" altLang="ko-KR" sz="2400" b="1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CE5769-1BCA-0519-C67E-00149BD67D36}"/>
                </a:ext>
              </a:extLst>
            </p:cNvPr>
            <p:cNvSpPr txBox="1"/>
            <p:nvPr/>
          </p:nvSpPr>
          <p:spPr>
            <a:xfrm>
              <a:off x="1495494" y="1981200"/>
              <a:ext cx="3028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Pretendard Light" panose="020B0600000101010101" charset="-127"/>
                  <a:ea typeface="Pretendard Light" panose="020B0600000101010101" charset="-127"/>
                </a:rPr>
                <a:t>데이터 분석 </a:t>
              </a:r>
              <a:r>
                <a:rPr lang="en-US" altLang="ko-KR" sz="2400" b="1" dirty="0">
                  <a:latin typeface="Pretendard Light" panose="020B0600000101010101" charset="-127"/>
                  <a:ea typeface="Pretendard Light" panose="020B0600000101010101" charset="-127"/>
                </a:rPr>
                <a:t>(Physical)</a:t>
              </a:r>
              <a:endParaRPr lang="ko-KR" altLang="en-US" sz="24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D78806A-F4B1-9706-BB78-DA0C0C9192A0}"/>
              </a:ext>
            </a:extLst>
          </p:cNvPr>
          <p:cNvSpPr txBox="1"/>
          <p:nvPr/>
        </p:nvSpPr>
        <p:spPr>
          <a:xfrm>
            <a:off x="3792327" y="780990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Pretendard Light" panose="020B0600000101010101" charset="-127"/>
                <a:ea typeface="Pretendard Light" panose="020B0600000101010101" charset="-127"/>
              </a:rPr>
              <a:t>- </a:t>
            </a:r>
            <a:r>
              <a:rPr lang="ko-KR" altLang="en-US" sz="2000" dirty="0">
                <a:latin typeface="Pretendard Light" panose="020B0600000101010101" charset="-127"/>
                <a:ea typeface="Pretendard Light" panose="020B0600000101010101" charset="-127"/>
              </a:rPr>
              <a:t>테이블 정의서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B74A440-3CC3-5B43-D98C-F526468BE36B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09940A97-ADEE-98C9-4BA9-60231F9E50D7}"/>
              </a:ext>
            </a:extLst>
          </p:cNvPr>
          <p:cNvCxnSpPr>
            <a:cxnSpLocks/>
          </p:cNvCxnSpPr>
          <p:nvPr/>
        </p:nvCxnSpPr>
        <p:spPr>
          <a:xfrm flipV="1">
            <a:off x="510731" y="1363220"/>
            <a:ext cx="16177069" cy="10427"/>
          </a:xfrm>
          <a:prstGeom prst="line">
            <a:avLst/>
          </a:prstGeom>
          <a:ln w="1905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212;p10">
            <a:extLst>
              <a:ext uri="{FF2B5EF4-FFF2-40B4-BE49-F238E27FC236}">
                <a16:creationId xmlns:a16="http://schemas.microsoft.com/office/drawing/2014/main" id="{9CFC450B-6C1A-46AB-D6C4-A54F27BF67D5}"/>
              </a:ext>
            </a:extLst>
          </p:cNvPr>
          <p:cNvSpPr txBox="1"/>
          <p:nvPr/>
        </p:nvSpPr>
        <p:spPr>
          <a:xfrm>
            <a:off x="838928" y="728220"/>
            <a:ext cx="3944229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4.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설계 산출물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74A916D-3CB6-3FBA-870D-F6A294786026}"/>
              </a:ext>
            </a:extLst>
          </p:cNvPr>
          <p:cNvGrpSpPr/>
          <p:nvPr/>
        </p:nvGrpSpPr>
        <p:grpSpPr>
          <a:xfrm>
            <a:off x="9624531" y="2229706"/>
            <a:ext cx="8294514" cy="17220287"/>
            <a:chOff x="9624531" y="2229706"/>
            <a:chExt cx="8294514" cy="17220287"/>
          </a:xfrm>
        </p:grpSpPr>
        <p:pic>
          <p:nvPicPr>
            <p:cNvPr id="13" name="그림 12" descr="텍스트, 번호, 스크린샷, 폰트이(가) 표시된 사진&#10;&#10;자동 생성된 설명">
              <a:extLst>
                <a:ext uri="{FF2B5EF4-FFF2-40B4-BE49-F238E27FC236}">
                  <a16:creationId xmlns:a16="http://schemas.microsoft.com/office/drawing/2014/main" id="{B1DD88BD-8340-98F6-B2D1-131BD0FA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4531" y="2229706"/>
              <a:ext cx="8280000" cy="6606839"/>
            </a:xfrm>
            <a:prstGeom prst="rect">
              <a:avLst/>
            </a:prstGeom>
          </p:spPr>
        </p:pic>
        <p:pic>
          <p:nvPicPr>
            <p:cNvPr id="17" name="그림 16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FF4C1CC8-158E-B51D-8642-F70D3F0F7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045" y="8807517"/>
              <a:ext cx="8280000" cy="4588500"/>
            </a:xfrm>
            <a:prstGeom prst="rect">
              <a:avLst/>
            </a:prstGeom>
          </p:spPr>
        </p:pic>
        <p:pic>
          <p:nvPicPr>
            <p:cNvPr id="19" name="그림 18" descr="텍스트, 스크린샷, 번호, 평행이(가) 표시된 사진&#10;&#10;자동 생성된 설명">
              <a:extLst>
                <a:ext uri="{FF2B5EF4-FFF2-40B4-BE49-F238E27FC236}">
                  <a16:creationId xmlns:a16="http://schemas.microsoft.com/office/drawing/2014/main" id="{651639D2-447D-D5CA-D83C-BA45589B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9045" y="13425045"/>
              <a:ext cx="8280000" cy="6024948"/>
            </a:xfrm>
            <a:prstGeom prst="rect">
              <a:avLst/>
            </a:prstGeom>
          </p:spPr>
        </p:pic>
      </p:grp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C92FB1D-34F9-0787-2C47-71724A27D2EA}"/>
              </a:ext>
            </a:extLst>
          </p:cNvPr>
          <p:cNvCxnSpPr>
            <a:cxnSpLocks/>
          </p:cNvCxnSpPr>
          <p:nvPr/>
        </p:nvCxnSpPr>
        <p:spPr>
          <a:xfrm>
            <a:off x="9144000" y="4371502"/>
            <a:ext cx="0" cy="1543996"/>
          </a:xfrm>
          <a:prstGeom prst="line">
            <a:avLst/>
          </a:prstGeom>
          <a:ln w="57150">
            <a:solidFill>
              <a:srgbClr val="D0D0D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액자 4">
            <a:extLst>
              <a:ext uri="{FF2B5EF4-FFF2-40B4-BE49-F238E27FC236}">
                <a16:creationId xmlns:a16="http://schemas.microsoft.com/office/drawing/2014/main" id="{85262FF2-91E4-B030-69CF-CAC906202D68}"/>
              </a:ext>
            </a:extLst>
          </p:cNvPr>
          <p:cNvSpPr/>
          <p:nvPr/>
        </p:nvSpPr>
        <p:spPr>
          <a:xfrm>
            <a:off x="9610016" y="4256754"/>
            <a:ext cx="8294515" cy="1369004"/>
          </a:xfrm>
          <a:prstGeom prst="frame">
            <a:avLst>
              <a:gd name="adj1" fmla="val 4905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4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358900"/>
            <a:ext cx="7289800" cy="7289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552700"/>
            <a:ext cx="4889500" cy="4889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640933" y="4149213"/>
            <a:ext cx="9970667" cy="99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altLang="en-US" sz="6600" dirty="0">
                <a:solidFill>
                  <a:srgbClr val="000000"/>
                </a:solidFill>
                <a:ea typeface="Gmarket Sans Bold"/>
              </a:rPr>
              <a:t>구현 시연 영상</a:t>
            </a:r>
            <a:endParaRPr lang="ko-KR" sz="6600" b="0" i="0" u="none" strike="noStrike" dirty="0">
              <a:solidFill>
                <a:srgbClr val="000000"/>
              </a:solidFill>
              <a:ea typeface="Gmarket Sans 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1EC781E-6FA9-C9FA-578A-6B32FF36856F}"/>
              </a:ext>
            </a:extLst>
          </p:cNvPr>
          <p:cNvSpPr txBox="1"/>
          <p:nvPr/>
        </p:nvSpPr>
        <p:spPr>
          <a:xfrm>
            <a:off x="7556207" y="5139813"/>
            <a:ext cx="584171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시나리오 안내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시연 영상 및 구현 설명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B5B5D-D593-B5BB-4680-CF050AC155C5}"/>
              </a:ext>
            </a:extLst>
          </p:cNvPr>
          <p:cNvSpPr txBox="1"/>
          <p:nvPr/>
        </p:nvSpPr>
        <p:spPr>
          <a:xfrm>
            <a:off x="9867900" y="97472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88C80A0-CF3F-95CD-DB4C-DCE742812BE2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2" name="Google Shape;347;p21">
              <a:extLst>
                <a:ext uri="{FF2B5EF4-FFF2-40B4-BE49-F238E27FC236}">
                  <a16:creationId xmlns:a16="http://schemas.microsoft.com/office/drawing/2014/main" id="{B1AB0805-DD17-3E5A-1855-6100F9B29428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5" name="Google Shape;348;p21">
                <a:extLst>
                  <a:ext uri="{FF2B5EF4-FFF2-40B4-BE49-F238E27FC236}">
                    <a16:creationId xmlns:a16="http://schemas.microsoft.com/office/drawing/2014/main" id="{A9FA7FB3-87E2-DCB7-CB58-DE879A4AD7A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349;p21">
                <a:extLst>
                  <a:ext uri="{FF2B5EF4-FFF2-40B4-BE49-F238E27FC236}">
                    <a16:creationId xmlns:a16="http://schemas.microsoft.com/office/drawing/2014/main" id="{19B3B970-2BC0-14B3-980F-A946C36993D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51;p21">
                <a:extLst>
                  <a:ext uri="{FF2B5EF4-FFF2-40B4-BE49-F238E27FC236}">
                    <a16:creationId xmlns:a16="http://schemas.microsoft.com/office/drawing/2014/main" id="{379FA837-3802-5DE6-6E35-7BA11A11C1FB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E499F4-3F5C-A08A-E70E-5F6619C61C4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4" name="그림 13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F7A7AF1-12E9-CEC0-294D-CEFE5AAEC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18" name="그림 1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D072FB5-8A94-159A-E234-A209F9CC2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0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264;p14">
            <a:extLst>
              <a:ext uri="{FF2B5EF4-FFF2-40B4-BE49-F238E27FC236}">
                <a16:creationId xmlns:a16="http://schemas.microsoft.com/office/drawing/2014/main" id="{FFF92F80-51BB-A66A-7CB7-E2C3CB49E4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016000"/>
            <a:ext cx="16174387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90C946-B822-CED4-4BD2-FF8D446E89C8}"/>
              </a:ext>
            </a:extLst>
          </p:cNvPr>
          <p:cNvSpPr txBox="1"/>
          <p:nvPr/>
        </p:nvSpPr>
        <p:spPr>
          <a:xfrm>
            <a:off x="1498600" y="1210765"/>
            <a:ext cx="2128672" cy="5756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시나리오</a:t>
            </a:r>
            <a:endParaRPr lang="ko-KR" altLang="en-US" sz="36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1958A868-DADD-F5D9-D827-15881F15E243}"/>
              </a:ext>
            </a:extLst>
          </p:cNvPr>
          <p:cNvCxnSpPr>
            <a:cxnSpLocks/>
          </p:cNvCxnSpPr>
          <p:nvPr/>
        </p:nvCxnSpPr>
        <p:spPr>
          <a:xfrm flipH="1">
            <a:off x="914399" y="5448300"/>
            <a:ext cx="16174387" cy="0"/>
          </a:xfrm>
          <a:prstGeom prst="line">
            <a:avLst/>
          </a:prstGeom>
          <a:ln w="3810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363E474-0F30-5326-5F79-603A5E5D89D7}"/>
              </a:ext>
            </a:extLst>
          </p:cNvPr>
          <p:cNvGrpSpPr/>
          <p:nvPr/>
        </p:nvGrpSpPr>
        <p:grpSpPr>
          <a:xfrm>
            <a:off x="3627272" y="2077058"/>
            <a:ext cx="2014384" cy="1979984"/>
            <a:chOff x="4005416" y="4154425"/>
            <a:chExt cx="2014384" cy="197998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92B6F7-9C50-B779-B528-5CC7CA42328D}"/>
                </a:ext>
              </a:extLst>
            </p:cNvPr>
            <p:cNvSpPr txBox="1"/>
            <p:nvPr/>
          </p:nvSpPr>
          <p:spPr>
            <a:xfrm>
              <a:off x="4005416" y="4154425"/>
              <a:ext cx="2014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건물 프로필</a:t>
              </a: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1ABF8110-A06D-8AF8-E9EA-792AAF027EF3}"/>
                </a:ext>
              </a:extLst>
            </p:cNvPr>
            <p:cNvSpPr/>
            <p:nvPr/>
          </p:nvSpPr>
          <p:spPr>
            <a:xfrm>
              <a:off x="4305340" y="4709883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06" name="그림 10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DC0811-8600-331F-046D-F8730D48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640050" y="4997197"/>
              <a:ext cx="745116" cy="745116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90D2888-DE21-2975-AEB6-2DC92DB1ED05}"/>
              </a:ext>
            </a:extLst>
          </p:cNvPr>
          <p:cNvGrpSpPr/>
          <p:nvPr/>
        </p:nvGrpSpPr>
        <p:grpSpPr>
          <a:xfrm>
            <a:off x="6705600" y="7279765"/>
            <a:ext cx="1563269" cy="2114722"/>
            <a:chOff x="6894931" y="4693783"/>
            <a:chExt cx="1563269" cy="211472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B27B92-5334-07A8-05A7-008D13A2939E}"/>
                </a:ext>
              </a:extLst>
            </p:cNvPr>
            <p:cNvSpPr txBox="1"/>
            <p:nvPr/>
          </p:nvSpPr>
          <p:spPr>
            <a:xfrm>
              <a:off x="7261342" y="6285285"/>
              <a:ext cx="119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err="1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피드</a:t>
              </a:r>
              <a:endParaRPr lang="ko-KR" altLang="en-US" sz="28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88CAB4D5-FEDA-3DB0-CE3D-66E15406E930}"/>
                </a:ext>
              </a:extLst>
            </p:cNvPr>
            <p:cNvSpPr/>
            <p:nvPr/>
          </p:nvSpPr>
          <p:spPr>
            <a:xfrm>
              <a:off x="6894931" y="4693783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14" name="그림 113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2D7CFB50-5FA5-A231-AE7B-B0B530D8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302569" y="5153460"/>
              <a:ext cx="608717" cy="608717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AA6563A-5542-AC30-0BFD-AAC6BF8AD0E9}"/>
              </a:ext>
            </a:extLst>
          </p:cNvPr>
          <p:cNvGrpSpPr/>
          <p:nvPr/>
        </p:nvGrpSpPr>
        <p:grpSpPr>
          <a:xfrm>
            <a:off x="8839200" y="2077058"/>
            <a:ext cx="1634324" cy="1973484"/>
            <a:chOff x="9490876" y="4188232"/>
            <a:chExt cx="1634324" cy="197348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AC5C38-A36E-50B9-C31A-4CC3CCEF08E8}"/>
                </a:ext>
              </a:extLst>
            </p:cNvPr>
            <p:cNvSpPr txBox="1"/>
            <p:nvPr/>
          </p:nvSpPr>
          <p:spPr>
            <a:xfrm>
              <a:off x="9490876" y="4188232"/>
              <a:ext cx="1634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환경설정</a:t>
              </a:r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B75EBE9A-20A3-13AA-A088-1C1FEE53905C}"/>
                </a:ext>
              </a:extLst>
            </p:cNvPr>
            <p:cNvSpPr/>
            <p:nvPr/>
          </p:nvSpPr>
          <p:spPr>
            <a:xfrm>
              <a:off x="9490876" y="4737190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16" name="그림 11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5A483641-78F1-96DC-171D-741F9149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862468" y="5097400"/>
              <a:ext cx="681341" cy="681341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23953C-AE1B-C2A3-5A0B-309C440F5794}"/>
              </a:ext>
            </a:extLst>
          </p:cNvPr>
          <p:cNvGrpSpPr/>
          <p:nvPr/>
        </p:nvGrpSpPr>
        <p:grpSpPr>
          <a:xfrm>
            <a:off x="11201400" y="7358707"/>
            <a:ext cx="1727563" cy="2126029"/>
            <a:chOff x="12111838" y="4693309"/>
            <a:chExt cx="1727563" cy="212602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C3E3B1-1661-34A6-F9BE-EFD95F79AC6E}"/>
                </a:ext>
              </a:extLst>
            </p:cNvPr>
            <p:cNvSpPr txBox="1"/>
            <p:nvPr/>
          </p:nvSpPr>
          <p:spPr>
            <a:xfrm>
              <a:off x="12318370" y="6296118"/>
              <a:ext cx="1521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관리자</a:t>
              </a: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4C3B8C75-1CA5-925F-4079-AB052A45AB80}"/>
                </a:ext>
              </a:extLst>
            </p:cNvPr>
            <p:cNvSpPr/>
            <p:nvPr/>
          </p:nvSpPr>
          <p:spPr>
            <a:xfrm>
              <a:off x="12111838" y="4693309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20" name="그림 119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43B77342-6AE1-0A1B-27CD-F9952B2D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493187" y="5083487"/>
              <a:ext cx="661827" cy="661827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3D16643-F849-2275-725D-F6E73EAC6999}"/>
              </a:ext>
            </a:extLst>
          </p:cNvPr>
          <p:cNvGrpSpPr/>
          <p:nvPr/>
        </p:nvGrpSpPr>
        <p:grpSpPr>
          <a:xfrm>
            <a:off x="674770" y="6633102"/>
            <a:ext cx="1647660" cy="2168984"/>
            <a:chOff x="1733906" y="4727116"/>
            <a:chExt cx="1647660" cy="21689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09904-4BEB-208E-A665-F7D796E3EBDF}"/>
                </a:ext>
              </a:extLst>
            </p:cNvPr>
            <p:cNvSpPr txBox="1"/>
            <p:nvPr/>
          </p:nvSpPr>
          <p:spPr>
            <a:xfrm>
              <a:off x="1733906" y="6372880"/>
              <a:ext cx="1647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회원관리</a:t>
              </a:r>
              <a:endParaRPr lang="en-US" altLang="ko-KR" sz="28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855131D-A559-1412-C7D6-9B8E0DBF75E0}"/>
                </a:ext>
              </a:extLst>
            </p:cNvPr>
            <p:cNvGrpSpPr/>
            <p:nvPr/>
          </p:nvGrpSpPr>
          <p:grpSpPr>
            <a:xfrm>
              <a:off x="1850673" y="4727116"/>
              <a:ext cx="1424526" cy="1424526"/>
              <a:chOff x="1850673" y="4727116"/>
              <a:chExt cx="1424526" cy="1424526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27451BA1-930C-B96F-554D-4CE47DD3236C}"/>
                  </a:ext>
                </a:extLst>
              </p:cNvPr>
              <p:cNvSpPr/>
              <p:nvPr/>
            </p:nvSpPr>
            <p:spPr>
              <a:xfrm>
                <a:off x="1850673" y="4727116"/>
                <a:ext cx="1424526" cy="1424526"/>
              </a:xfrm>
              <a:prstGeom prst="ellipse">
                <a:avLst/>
              </a:prstGeom>
              <a:solidFill>
                <a:srgbClr val="C8D2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endParaRPr>
              </a:p>
            </p:txBody>
          </p:sp>
          <p:pic>
            <p:nvPicPr>
              <p:cNvPr id="122" name="그림 121" descr="블랙, 어둠이(가) 표시된 사진&#10;&#10;자동 생성된 설명">
                <a:extLst>
                  <a:ext uri="{FF2B5EF4-FFF2-40B4-BE49-F238E27FC236}">
                    <a16:creationId xmlns:a16="http://schemas.microsoft.com/office/drawing/2014/main" id="{008670D3-9AC9-81C7-C647-A9C0335B0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rgbClr val="FFFF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239612" y="5147024"/>
                <a:ext cx="636249" cy="611395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D29C80B-D492-20AD-76DF-9E27FE391F7A}"/>
              </a:ext>
            </a:extLst>
          </p:cNvPr>
          <p:cNvGrpSpPr/>
          <p:nvPr/>
        </p:nvGrpSpPr>
        <p:grpSpPr>
          <a:xfrm>
            <a:off x="13248739" y="1976114"/>
            <a:ext cx="1424526" cy="2020224"/>
            <a:chOff x="14577474" y="4152900"/>
            <a:chExt cx="1424526" cy="202022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4F736F-C9B2-5422-9910-A125BF4E12FD}"/>
                </a:ext>
              </a:extLst>
            </p:cNvPr>
            <p:cNvSpPr txBox="1"/>
            <p:nvPr/>
          </p:nvSpPr>
          <p:spPr>
            <a:xfrm>
              <a:off x="14840694" y="4152900"/>
              <a:ext cx="1083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채팅</a:t>
              </a:r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B59A02F4-367A-9D23-A3D2-C9FEB6EF46FB}"/>
                </a:ext>
              </a:extLst>
            </p:cNvPr>
            <p:cNvSpPr/>
            <p:nvPr/>
          </p:nvSpPr>
          <p:spPr>
            <a:xfrm>
              <a:off x="14577474" y="4748598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24" name="그림 123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D5FD633F-B1AC-CD08-CBEA-3CF11D525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959665" y="5144115"/>
              <a:ext cx="669164" cy="669164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1757E6A0-2BE1-4499-4772-AF16C4DB7F67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3" name="Google Shape;347;p21">
              <a:extLst>
                <a:ext uri="{FF2B5EF4-FFF2-40B4-BE49-F238E27FC236}">
                  <a16:creationId xmlns:a16="http://schemas.microsoft.com/office/drawing/2014/main" id="{8415685C-CCC5-1694-9BD6-123495CD63AB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6" name="Google Shape;348;p21">
                <a:extLst>
                  <a:ext uri="{FF2B5EF4-FFF2-40B4-BE49-F238E27FC236}">
                    <a16:creationId xmlns:a16="http://schemas.microsoft.com/office/drawing/2014/main" id="{132F9940-F8D3-D0CA-A414-1139F7A8B75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349;p21">
                <a:extLst>
                  <a:ext uri="{FF2B5EF4-FFF2-40B4-BE49-F238E27FC236}">
                    <a16:creationId xmlns:a16="http://schemas.microsoft.com/office/drawing/2014/main" id="{47AA43D1-7666-8444-50E3-725D43D52A00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Google Shape;351;p21">
                <a:extLst>
                  <a:ext uri="{FF2B5EF4-FFF2-40B4-BE49-F238E27FC236}">
                    <a16:creationId xmlns:a16="http://schemas.microsoft.com/office/drawing/2014/main" id="{6D944F08-BE91-BB95-B038-1E48A635F751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5A7A37-FEE8-F802-EED1-29D47273EEE2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5" name="그림 4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C413E6A-A80C-F0E6-E009-7EE84819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9" name="그림 8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572E1852-2FBA-3133-CD22-1F673C33C2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35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264;p14">
            <a:extLst>
              <a:ext uri="{FF2B5EF4-FFF2-40B4-BE49-F238E27FC236}">
                <a16:creationId xmlns:a16="http://schemas.microsoft.com/office/drawing/2014/main" id="{FFF92F80-51BB-A66A-7CB7-E2C3CB49E4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016000"/>
            <a:ext cx="16174387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90C946-B822-CED4-4BD2-FF8D446E89C8}"/>
              </a:ext>
            </a:extLst>
          </p:cNvPr>
          <p:cNvSpPr txBox="1"/>
          <p:nvPr/>
        </p:nvSpPr>
        <p:spPr>
          <a:xfrm>
            <a:off x="1498600" y="1210765"/>
            <a:ext cx="2128672" cy="5756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시나리오</a:t>
            </a:r>
            <a:endParaRPr lang="ko-KR" altLang="en-US" sz="36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1958A868-DADD-F5D9-D827-15881F15E243}"/>
              </a:ext>
            </a:extLst>
          </p:cNvPr>
          <p:cNvCxnSpPr>
            <a:cxnSpLocks/>
          </p:cNvCxnSpPr>
          <p:nvPr/>
        </p:nvCxnSpPr>
        <p:spPr>
          <a:xfrm flipH="1">
            <a:off x="914399" y="5448300"/>
            <a:ext cx="16174387" cy="0"/>
          </a:xfrm>
          <a:prstGeom prst="line">
            <a:avLst/>
          </a:prstGeom>
          <a:ln w="38100">
            <a:solidFill>
              <a:srgbClr val="0307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363E474-0F30-5326-5F79-603A5E5D89D7}"/>
              </a:ext>
            </a:extLst>
          </p:cNvPr>
          <p:cNvGrpSpPr/>
          <p:nvPr/>
        </p:nvGrpSpPr>
        <p:grpSpPr>
          <a:xfrm>
            <a:off x="4005416" y="4154425"/>
            <a:ext cx="2014384" cy="1979984"/>
            <a:chOff x="4005416" y="4154425"/>
            <a:chExt cx="2014384" cy="197998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92B6F7-9C50-B779-B528-5CC7CA42328D}"/>
                </a:ext>
              </a:extLst>
            </p:cNvPr>
            <p:cNvSpPr txBox="1"/>
            <p:nvPr/>
          </p:nvSpPr>
          <p:spPr>
            <a:xfrm>
              <a:off x="4005416" y="4154425"/>
              <a:ext cx="2014384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defRPr>
              </a:lvl1pPr>
            </a:lstStyle>
            <a:p>
              <a:r>
                <a:rPr lang="ko-KR" altLang="en-US" dirty="0"/>
                <a:t>건물 프로필</a:t>
              </a: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1ABF8110-A06D-8AF8-E9EA-792AAF027EF3}"/>
                </a:ext>
              </a:extLst>
            </p:cNvPr>
            <p:cNvSpPr/>
            <p:nvPr/>
          </p:nvSpPr>
          <p:spPr>
            <a:xfrm>
              <a:off x="4305340" y="4709883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06" name="그림 10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DC0811-8600-331F-046D-F8730D48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640050" y="4997197"/>
              <a:ext cx="745116" cy="745116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90D2888-DE21-2975-AEB6-2DC92DB1ED05}"/>
              </a:ext>
            </a:extLst>
          </p:cNvPr>
          <p:cNvGrpSpPr/>
          <p:nvPr/>
        </p:nvGrpSpPr>
        <p:grpSpPr>
          <a:xfrm>
            <a:off x="6894931" y="4693783"/>
            <a:ext cx="1563269" cy="2114722"/>
            <a:chOff x="6894931" y="4693783"/>
            <a:chExt cx="1563269" cy="211472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B27B92-5334-07A8-05A7-008D13A2939E}"/>
                </a:ext>
              </a:extLst>
            </p:cNvPr>
            <p:cNvSpPr txBox="1"/>
            <p:nvPr/>
          </p:nvSpPr>
          <p:spPr>
            <a:xfrm>
              <a:off x="7261342" y="6285285"/>
              <a:ext cx="1196858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defRPr>
              </a:lvl1pPr>
            </a:lstStyle>
            <a:p>
              <a:r>
                <a:rPr lang="ko-KR" altLang="en-US" dirty="0" err="1"/>
                <a:t>피드</a:t>
              </a:r>
              <a:endParaRPr lang="ko-KR" altLang="en-US" dirty="0"/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88CAB4D5-FEDA-3DB0-CE3D-66E15406E930}"/>
                </a:ext>
              </a:extLst>
            </p:cNvPr>
            <p:cNvSpPr/>
            <p:nvPr/>
          </p:nvSpPr>
          <p:spPr>
            <a:xfrm>
              <a:off x="6894931" y="4693783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14" name="그림 113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2D7CFB50-5FA5-A231-AE7B-B0B530D8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302569" y="5153460"/>
              <a:ext cx="608717" cy="608717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AA6563A-5542-AC30-0BFD-AAC6BF8AD0E9}"/>
              </a:ext>
            </a:extLst>
          </p:cNvPr>
          <p:cNvGrpSpPr/>
          <p:nvPr/>
        </p:nvGrpSpPr>
        <p:grpSpPr>
          <a:xfrm>
            <a:off x="9490876" y="4188232"/>
            <a:ext cx="1634324" cy="1973484"/>
            <a:chOff x="9490876" y="4188232"/>
            <a:chExt cx="1634324" cy="197348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AC5C38-A36E-50B9-C31A-4CC3CCEF08E8}"/>
                </a:ext>
              </a:extLst>
            </p:cNvPr>
            <p:cNvSpPr txBox="1"/>
            <p:nvPr/>
          </p:nvSpPr>
          <p:spPr>
            <a:xfrm>
              <a:off x="9490876" y="4188232"/>
              <a:ext cx="1634324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defRPr>
              </a:lvl1pPr>
            </a:lstStyle>
            <a:p>
              <a:r>
                <a:rPr lang="ko-KR" altLang="en-US" dirty="0"/>
                <a:t>환경설정</a:t>
              </a:r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B75EBE9A-20A3-13AA-A088-1C1FEE53905C}"/>
                </a:ext>
              </a:extLst>
            </p:cNvPr>
            <p:cNvSpPr/>
            <p:nvPr/>
          </p:nvSpPr>
          <p:spPr>
            <a:xfrm>
              <a:off x="9490876" y="4737190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16" name="그림 11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5A483641-78F1-96DC-171D-741F9149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862468" y="5097400"/>
              <a:ext cx="681341" cy="681341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23953C-AE1B-C2A3-5A0B-309C440F5794}"/>
              </a:ext>
            </a:extLst>
          </p:cNvPr>
          <p:cNvGrpSpPr/>
          <p:nvPr/>
        </p:nvGrpSpPr>
        <p:grpSpPr>
          <a:xfrm>
            <a:off x="12111838" y="4693309"/>
            <a:ext cx="1727563" cy="2126029"/>
            <a:chOff x="12111838" y="4693309"/>
            <a:chExt cx="1727563" cy="212602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C3E3B1-1661-34A6-F9BE-EFD95F79AC6E}"/>
                </a:ext>
              </a:extLst>
            </p:cNvPr>
            <p:cNvSpPr txBox="1"/>
            <p:nvPr/>
          </p:nvSpPr>
          <p:spPr>
            <a:xfrm>
              <a:off x="12318370" y="6296118"/>
              <a:ext cx="152103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defRPr>
              </a:lvl1pPr>
            </a:lstStyle>
            <a:p>
              <a:r>
                <a:rPr lang="ko-KR" altLang="en-US" dirty="0"/>
                <a:t>관리자</a:t>
              </a: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4C3B8C75-1CA5-925F-4079-AB052A45AB80}"/>
                </a:ext>
              </a:extLst>
            </p:cNvPr>
            <p:cNvSpPr/>
            <p:nvPr/>
          </p:nvSpPr>
          <p:spPr>
            <a:xfrm>
              <a:off x="12111838" y="4693309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20" name="그림 119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43B77342-6AE1-0A1B-27CD-F9952B2D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493187" y="5083487"/>
              <a:ext cx="661827" cy="661827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3D16643-F849-2275-725D-F6E73EAC6999}"/>
              </a:ext>
            </a:extLst>
          </p:cNvPr>
          <p:cNvGrpSpPr/>
          <p:nvPr/>
        </p:nvGrpSpPr>
        <p:grpSpPr>
          <a:xfrm>
            <a:off x="1733906" y="4727116"/>
            <a:ext cx="1647660" cy="2168984"/>
            <a:chOff x="1733906" y="4727116"/>
            <a:chExt cx="1647660" cy="21689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09904-4BEB-208E-A665-F7D796E3EBDF}"/>
                </a:ext>
              </a:extLst>
            </p:cNvPr>
            <p:cNvSpPr txBox="1"/>
            <p:nvPr/>
          </p:nvSpPr>
          <p:spPr>
            <a:xfrm>
              <a:off x="1733906" y="6372880"/>
              <a:ext cx="164766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회원관리</a:t>
              </a:r>
              <a:endParaRPr lang="en-US" altLang="ko-KR" sz="28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855131D-A559-1412-C7D6-9B8E0DBF75E0}"/>
                </a:ext>
              </a:extLst>
            </p:cNvPr>
            <p:cNvGrpSpPr/>
            <p:nvPr/>
          </p:nvGrpSpPr>
          <p:grpSpPr>
            <a:xfrm>
              <a:off x="1850673" y="4727116"/>
              <a:ext cx="1424526" cy="1424526"/>
              <a:chOff x="1850673" y="4727116"/>
              <a:chExt cx="1424526" cy="1424526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27451BA1-930C-B96F-554D-4CE47DD3236C}"/>
                  </a:ext>
                </a:extLst>
              </p:cNvPr>
              <p:cNvSpPr/>
              <p:nvPr/>
            </p:nvSpPr>
            <p:spPr>
              <a:xfrm>
                <a:off x="1850673" y="4727116"/>
                <a:ext cx="1424526" cy="1424526"/>
              </a:xfrm>
              <a:prstGeom prst="ellipse">
                <a:avLst/>
              </a:prstGeom>
              <a:solidFill>
                <a:srgbClr val="C8D2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endParaRPr>
              </a:p>
            </p:txBody>
          </p:sp>
          <p:pic>
            <p:nvPicPr>
              <p:cNvPr id="122" name="그림 121" descr="블랙, 어둠이(가) 표시된 사진&#10;&#10;자동 생성된 설명">
                <a:extLst>
                  <a:ext uri="{FF2B5EF4-FFF2-40B4-BE49-F238E27FC236}">
                    <a16:creationId xmlns:a16="http://schemas.microsoft.com/office/drawing/2014/main" id="{008670D3-9AC9-81C7-C647-A9C0335B0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rgbClr val="FFFF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239612" y="5147024"/>
                <a:ext cx="636249" cy="611395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D29C80B-D492-20AD-76DF-9E27FE391F7A}"/>
              </a:ext>
            </a:extLst>
          </p:cNvPr>
          <p:cNvGrpSpPr/>
          <p:nvPr/>
        </p:nvGrpSpPr>
        <p:grpSpPr>
          <a:xfrm>
            <a:off x="14577474" y="4152900"/>
            <a:ext cx="1424526" cy="2020224"/>
            <a:chOff x="14577474" y="4152900"/>
            <a:chExt cx="1424526" cy="202022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4F736F-C9B2-5422-9910-A125BF4E12FD}"/>
                </a:ext>
              </a:extLst>
            </p:cNvPr>
            <p:cNvSpPr txBox="1"/>
            <p:nvPr/>
          </p:nvSpPr>
          <p:spPr>
            <a:xfrm>
              <a:off x="14840694" y="4152900"/>
              <a:ext cx="108302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defRPr>
              </a:lvl1pPr>
            </a:lstStyle>
            <a:p>
              <a:r>
                <a:rPr lang="ko-KR" altLang="en-US" dirty="0"/>
                <a:t>채팅</a:t>
              </a:r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B59A02F4-367A-9D23-A3D2-C9FEB6EF46FB}"/>
                </a:ext>
              </a:extLst>
            </p:cNvPr>
            <p:cNvSpPr/>
            <p:nvPr/>
          </p:nvSpPr>
          <p:spPr>
            <a:xfrm>
              <a:off x="14577474" y="4748598"/>
              <a:ext cx="1424526" cy="1424526"/>
            </a:xfrm>
            <a:prstGeom prst="ellipse">
              <a:avLst/>
            </a:prstGeom>
            <a:solidFill>
              <a:srgbClr val="C8D2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pic>
          <p:nvPicPr>
            <p:cNvPr id="124" name="그림 123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D5FD633F-B1AC-CD08-CBEA-3CF11D525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959665" y="5144115"/>
              <a:ext cx="669164" cy="669164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1757E6A0-2BE1-4499-4772-AF16C4DB7F67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3" name="Google Shape;347;p21">
              <a:extLst>
                <a:ext uri="{FF2B5EF4-FFF2-40B4-BE49-F238E27FC236}">
                  <a16:creationId xmlns:a16="http://schemas.microsoft.com/office/drawing/2014/main" id="{8415685C-CCC5-1694-9BD6-123495CD63AB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6" name="Google Shape;348;p21">
                <a:extLst>
                  <a:ext uri="{FF2B5EF4-FFF2-40B4-BE49-F238E27FC236}">
                    <a16:creationId xmlns:a16="http://schemas.microsoft.com/office/drawing/2014/main" id="{132F9940-F8D3-D0CA-A414-1139F7A8B75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349;p21">
                <a:extLst>
                  <a:ext uri="{FF2B5EF4-FFF2-40B4-BE49-F238E27FC236}">
                    <a16:creationId xmlns:a16="http://schemas.microsoft.com/office/drawing/2014/main" id="{47AA43D1-7666-8444-50E3-725D43D52A00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Google Shape;351;p21">
                <a:extLst>
                  <a:ext uri="{FF2B5EF4-FFF2-40B4-BE49-F238E27FC236}">
                    <a16:creationId xmlns:a16="http://schemas.microsoft.com/office/drawing/2014/main" id="{6D944F08-BE91-BB95-B038-1E48A635F751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5A7A37-FEE8-F802-EED1-29D47273EEE2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5" name="그림 4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C413E6A-A80C-F0E6-E009-7EE84819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9" name="그림 8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572E1852-2FBA-3133-CD22-1F673C33C2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0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536700"/>
            <a:ext cx="7289800" cy="7289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743200"/>
            <a:ext cx="4889500" cy="4889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705600" y="4117987"/>
            <a:ext cx="6210300" cy="99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6600" b="0" i="0" u="none" strike="noStrike" dirty="0">
                <a:solidFill>
                  <a:srgbClr val="000000"/>
                </a:solidFill>
                <a:ea typeface="Gmarket Sans Bold"/>
              </a:rPr>
              <a:t>주제</a:t>
            </a:r>
            <a:r>
              <a:rPr lang="en-US" sz="66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6600" b="0" i="0" u="none" strike="noStrike" dirty="0">
                <a:solidFill>
                  <a:srgbClr val="000000"/>
                </a:solidFill>
                <a:ea typeface="Gmarket Sans Bold"/>
              </a:rPr>
              <a:t>선정</a:t>
            </a:r>
            <a:r>
              <a:rPr lang="en-US" sz="66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altLang="en-US" sz="6600" dirty="0">
                <a:solidFill>
                  <a:srgbClr val="000000"/>
                </a:solidFill>
                <a:latin typeface="Gmarket Sans Bold"/>
                <a:ea typeface="Gmarket Sans Bold"/>
              </a:rPr>
              <a:t>사</a:t>
            </a:r>
            <a:r>
              <a:rPr lang="ko-KR" sz="6600" b="0" i="0" u="none" strike="noStrike" dirty="0">
                <a:solidFill>
                  <a:srgbClr val="000000"/>
                </a:solidFill>
                <a:ea typeface="Gmarket Sans Bold"/>
              </a:rPr>
              <a:t>유</a:t>
            </a:r>
          </a:p>
        </p:txBody>
      </p:sp>
      <p:pic>
        <p:nvPicPr>
          <p:cNvPr id="5" name="그림 4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799D633-2711-2D44-1D8C-EEAA7B446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80AA69FD-9C5D-8286-18D0-25B5E78CF893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7" name="Google Shape;347;p21">
              <a:extLst>
                <a:ext uri="{FF2B5EF4-FFF2-40B4-BE49-F238E27FC236}">
                  <a16:creationId xmlns:a16="http://schemas.microsoft.com/office/drawing/2014/main" id="{D4D644AE-73C6-5F9B-4BB0-657624563547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0" name="Google Shape;348;p21">
                <a:extLst>
                  <a:ext uri="{FF2B5EF4-FFF2-40B4-BE49-F238E27FC236}">
                    <a16:creationId xmlns:a16="http://schemas.microsoft.com/office/drawing/2014/main" id="{F63AE7F0-1FEF-A898-E950-1D801EFA33C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349;p21">
                <a:extLst>
                  <a:ext uri="{FF2B5EF4-FFF2-40B4-BE49-F238E27FC236}">
                    <a16:creationId xmlns:a16="http://schemas.microsoft.com/office/drawing/2014/main" id="{4939A534-03C5-EA3B-F67C-9F1F6957F6A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351;p21">
                <a:extLst>
                  <a:ext uri="{FF2B5EF4-FFF2-40B4-BE49-F238E27FC236}">
                    <a16:creationId xmlns:a16="http://schemas.microsoft.com/office/drawing/2014/main" id="{8DA10A36-91F9-4ECB-AA46-A3876B4A6C0D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1B16FC-EBC7-6A0F-0B9C-77B81FD71CAD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9" name="그림 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71520A8B-2203-C48A-9C82-914C7D48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E2CCC745-B8E9-9A78-F67E-1174B1FD3572}"/>
              </a:ext>
            </a:extLst>
          </p:cNvPr>
          <p:cNvSpPr txBox="1"/>
          <p:nvPr/>
        </p:nvSpPr>
        <p:spPr>
          <a:xfrm>
            <a:off x="7529606" y="5270500"/>
            <a:ext cx="584171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　현황 및 비교</a:t>
            </a:r>
            <a:endParaRPr lang="en-US" altLang="ko-KR" sz="2000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  <a:ea typeface="Pretendard Light"/>
            </a:endParaRPr>
          </a:p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rgbClr val="595959"/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>
                <a:solidFill>
                  <a:srgbClr val="595959"/>
                </a:solidFill>
                <a:latin typeface="Pretendard Light"/>
                <a:ea typeface="Pretendard Light"/>
              </a:rPr>
              <a:t>　</a:t>
            </a:r>
            <a:r>
              <a:rPr lang="ko-KR" altLang="en-US" sz="2000" dirty="0" err="1">
                <a:solidFill>
                  <a:srgbClr val="595959"/>
                </a:solidFill>
              </a:rPr>
              <a:t>What</a:t>
            </a:r>
            <a:r>
              <a:rPr lang="ko-KR" altLang="en-US" sz="2000" dirty="0">
                <a:solidFill>
                  <a:srgbClr val="595959"/>
                </a:solidFill>
              </a:rPr>
              <a:t> </a:t>
            </a:r>
            <a:r>
              <a:rPr lang="ko-KR" altLang="en-US" sz="2000" dirty="0" err="1">
                <a:solidFill>
                  <a:srgbClr val="595959"/>
                </a:solidFill>
              </a:rPr>
              <a:t>is</a:t>
            </a:r>
            <a:r>
              <a:rPr lang="ko-KR" altLang="en-US" sz="2000" dirty="0">
                <a:solidFill>
                  <a:srgbClr val="595959"/>
                </a:solidFill>
              </a:rPr>
              <a:t> NOON?</a:t>
            </a:r>
            <a:endParaRPr lang="en-US" altLang="ko-KR" sz="2000" spc="-100" dirty="0">
              <a:solidFill>
                <a:srgbClr val="595959"/>
              </a:solidFill>
              <a:latin typeface="Pretendard Light"/>
              <a:ea typeface="Pretendard Light"/>
            </a:endParaRPr>
          </a:p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　</a:t>
            </a: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NOON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에서 할 수 있는 것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F507033-75C8-FD1B-68A6-B4F8B4B03A15}"/>
              </a:ext>
            </a:extLst>
          </p:cNvPr>
          <p:cNvSpPr txBox="1"/>
          <p:nvPr/>
        </p:nvSpPr>
        <p:spPr>
          <a:xfrm>
            <a:off x="146541" y="1822142"/>
            <a:ext cx="654999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1.</a:t>
            </a:r>
            <a:r>
              <a:rPr lang="ko-KR" altLang="en-US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회원관리 로그인</a:t>
            </a:r>
            <a:r>
              <a:rPr lang="en-US" altLang="ko-KR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회원가입</a:t>
            </a:r>
            <a:r>
              <a:rPr lang="en-US" altLang="ko-KR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계정지원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41B4F-63C3-9B1A-F157-F59A4AADAD88}"/>
              </a:ext>
            </a:extLst>
          </p:cNvPr>
          <p:cNvSpPr txBox="1"/>
          <p:nvPr/>
        </p:nvSpPr>
        <p:spPr>
          <a:xfrm>
            <a:off x="13106400" y="1822142"/>
            <a:ext cx="394294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2.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어플 사용법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B5363-D370-637A-9865-3F12EAD2F016}"/>
              </a:ext>
            </a:extLst>
          </p:cNvPr>
          <p:cNvSpPr txBox="1"/>
          <p:nvPr/>
        </p:nvSpPr>
        <p:spPr>
          <a:xfrm>
            <a:off x="146541" y="3421022"/>
            <a:ext cx="6096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3.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지도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 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건물 프로필</a:t>
            </a:r>
            <a:endParaRPr lang="en-US" altLang="ko-KR" sz="40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  <a:p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등록신청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건물 프로필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21A0C-CF16-8EB6-33F4-2C147C23C9E7}"/>
              </a:ext>
            </a:extLst>
          </p:cNvPr>
          <p:cNvSpPr txBox="1"/>
          <p:nvPr/>
        </p:nvSpPr>
        <p:spPr>
          <a:xfrm>
            <a:off x="13074344" y="3261712"/>
            <a:ext cx="513979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4.</a:t>
            </a:r>
            <a:r>
              <a:rPr lang="ko-KR" altLang="en-US" sz="4000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피드</a:t>
            </a:r>
            <a:endParaRPr lang="en-US" altLang="ko-KR" sz="40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  <a:p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확성기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 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이벤트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 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투표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EF126-D776-6493-D399-6DDBC509C1CA}"/>
              </a:ext>
            </a:extLst>
          </p:cNvPr>
          <p:cNvSpPr txBox="1"/>
          <p:nvPr/>
        </p:nvSpPr>
        <p:spPr>
          <a:xfrm>
            <a:off x="-57771" y="5175875"/>
            <a:ext cx="57966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5.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회원관리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환경설정</a:t>
            </a:r>
            <a:b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</a:br>
            <a:r>
              <a:rPr lang="ko-KR" altLang="en-US" sz="4000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회원프로필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공개범위설정</a:t>
            </a:r>
            <a:endParaRPr lang="en-US" altLang="ko-KR" sz="40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0FC830-A211-6FCB-AA10-A7FAB19D22E2}"/>
              </a:ext>
            </a:extLst>
          </p:cNvPr>
          <p:cNvSpPr txBox="1"/>
          <p:nvPr/>
        </p:nvSpPr>
        <p:spPr>
          <a:xfrm>
            <a:off x="13011474" y="5043242"/>
            <a:ext cx="5656622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6.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신고</a:t>
            </a:r>
            <a:b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</a:b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신고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신고처리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,</a:t>
            </a:r>
            <a:r>
              <a:rPr lang="ko-KR" altLang="en-US" sz="4000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블러처리</a:t>
            </a:r>
            <a:endParaRPr lang="en-US" altLang="ko-KR" sz="40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38C95F-4510-B0B3-5936-4CD184F356C9}"/>
              </a:ext>
            </a:extLst>
          </p:cNvPr>
          <p:cNvSpPr txBox="1"/>
          <p:nvPr/>
        </p:nvSpPr>
        <p:spPr>
          <a:xfrm>
            <a:off x="1342546" y="6567856"/>
            <a:ext cx="486399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7.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관리자</a:t>
            </a:r>
            <a:b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</a:b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공지작성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ABD7A9-0250-E557-D70B-3C1F481CD48D}"/>
              </a:ext>
            </a:extLst>
          </p:cNvPr>
          <p:cNvSpPr txBox="1"/>
          <p:nvPr/>
        </p:nvSpPr>
        <p:spPr>
          <a:xfrm>
            <a:off x="13074344" y="7025289"/>
            <a:ext cx="6046352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8.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채팅</a:t>
            </a:r>
            <a:b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</a:b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1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대</a:t>
            </a:r>
            <a:r>
              <a:rPr lang="en-US" altLang="ko-KR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1</a:t>
            </a:r>
            <a:r>
              <a:rPr lang="ko-KR" altLang="en-US" sz="40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채팅 그룹채팅</a:t>
            </a:r>
          </a:p>
        </p:txBody>
      </p: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796C595F-8B6F-3BF7-2037-FEC177929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FCC0A687-D065-C087-1ED1-651903915C3D}"/>
              </a:ext>
            </a:extLst>
          </p:cNvPr>
          <p:cNvGrpSpPr/>
          <p:nvPr/>
        </p:nvGrpSpPr>
        <p:grpSpPr>
          <a:xfrm>
            <a:off x="5486400" y="723900"/>
            <a:ext cx="7162800" cy="8610600"/>
            <a:chOff x="1586721" y="0"/>
            <a:chExt cx="5056125" cy="10287000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D32117A-0FFA-6141-C45C-E86E0C4C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6721" y="0"/>
              <a:ext cx="5056125" cy="10287000"/>
            </a:xfrm>
            <a:prstGeom prst="rect">
              <a:avLst/>
            </a:prstGeom>
          </p:spPr>
        </p:pic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CCB2D6EC-03CF-0623-94F8-96E0E241D0DC}"/>
                </a:ext>
              </a:extLst>
            </p:cNvPr>
            <p:cNvSpPr/>
            <p:nvPr/>
          </p:nvSpPr>
          <p:spPr>
            <a:xfrm>
              <a:off x="1787831" y="81887"/>
              <a:ext cx="4653903" cy="99939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3B774959-449F-AD9F-B089-119E87493F2B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36" name="Google Shape;347;p21">
              <a:extLst>
                <a:ext uri="{FF2B5EF4-FFF2-40B4-BE49-F238E27FC236}">
                  <a16:creationId xmlns:a16="http://schemas.microsoft.com/office/drawing/2014/main" id="{0703D663-3D09-A389-5B68-2B9F8EC4FBB1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39" name="Google Shape;348;p21">
                <a:extLst>
                  <a:ext uri="{FF2B5EF4-FFF2-40B4-BE49-F238E27FC236}">
                    <a16:creationId xmlns:a16="http://schemas.microsoft.com/office/drawing/2014/main" id="{4497A2BE-7BAB-48BF-0A9C-73641808DEC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349;p21">
                <a:extLst>
                  <a:ext uri="{FF2B5EF4-FFF2-40B4-BE49-F238E27FC236}">
                    <a16:creationId xmlns:a16="http://schemas.microsoft.com/office/drawing/2014/main" id="{B036E0E4-5A35-4D07-6E19-F3825BAB721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" name="Google Shape;351;p21">
                <a:extLst>
                  <a:ext uri="{FF2B5EF4-FFF2-40B4-BE49-F238E27FC236}">
                    <a16:creationId xmlns:a16="http://schemas.microsoft.com/office/drawing/2014/main" id="{67514313-A2DE-7CAE-D0A6-5D5720EDAFBB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182805-2874-8C84-9E1D-BB3638AC1A1B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38" name="그림 3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39248F01-16DA-8F88-4B97-9FF27A5C1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4" name="구현시연영상_07_12_금_7_화질개선">
            <a:hlinkClick r:id="" action="ppaction://media"/>
            <a:extLst>
              <a:ext uri="{FF2B5EF4-FFF2-40B4-BE49-F238E27FC236}">
                <a16:creationId xmlns:a16="http://schemas.microsoft.com/office/drawing/2014/main" id="{612C6378-A781-CEBF-05A8-96679A4CB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3775" y="883749"/>
            <a:ext cx="6592989" cy="8241236"/>
          </a:xfrm>
          <a:prstGeom prst="roundRect">
            <a:avLst>
              <a:gd name="adj" fmla="val 9563"/>
            </a:avLst>
          </a:prstGeom>
        </p:spPr>
      </p:pic>
    </p:spTree>
    <p:extLst>
      <p:ext uri="{BB962C8B-B14F-4D97-AF65-F5344CB8AC3E}">
        <p14:creationId xmlns:p14="http://schemas.microsoft.com/office/powerpoint/2010/main" val="347927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82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 uiExpand="1"/>
      <p:bldP spid="17" grpId="1" uiExpand="1"/>
      <p:bldP spid="3" grpId="0"/>
      <p:bldP spid="3" grpId="1"/>
      <p:bldP spid="5" grpId="0"/>
      <p:bldP spid="5" grpId="1"/>
      <p:bldP spid="6" grpId="0"/>
      <p:bldP spid="6" grpId="1"/>
      <p:bldP spid="7" grpId="0" uiExpand="1"/>
      <p:bldP spid="7" grpId="1"/>
      <p:bldP spid="52" grpId="0"/>
      <p:bldP spid="52" grpId="1"/>
      <p:bldP spid="54" grpId="0"/>
      <p:bldP spid="54" grpId="1"/>
      <p:bldP spid="55" grpId="0"/>
      <p:bldP spid="5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358900"/>
            <a:ext cx="7289800" cy="7289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552700"/>
            <a:ext cx="4889500" cy="4889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26733" y="4152900"/>
            <a:ext cx="9970667" cy="99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6600" b="0" i="0" u="none" strike="noStrike" dirty="0">
                <a:solidFill>
                  <a:srgbClr val="000000"/>
                </a:solidFill>
                <a:ea typeface="Gmarket Sans Bold"/>
              </a:rPr>
              <a:t>기술</a:t>
            </a:r>
            <a:r>
              <a:rPr lang="en-US" sz="66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6600" b="0" i="0" u="none" strike="noStrike" dirty="0">
                <a:solidFill>
                  <a:srgbClr val="000000"/>
                </a:solidFill>
                <a:ea typeface="Gmarket Sans Bold"/>
              </a:rPr>
              <a:t>소개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1EC781E-6FA9-C9FA-578A-6B32FF36856F}"/>
              </a:ext>
            </a:extLst>
          </p:cNvPr>
          <p:cNvSpPr txBox="1"/>
          <p:nvPr/>
        </p:nvSpPr>
        <p:spPr>
          <a:xfrm>
            <a:off x="7632407" y="5139813"/>
            <a:ext cx="584171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백엔드</a:t>
            </a: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, </a:t>
            </a:r>
            <a:r>
              <a:rPr lang="ko-KR" altLang="en-US" sz="2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프론트엔드</a:t>
            </a: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, Tools &amp; CI/CD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시스템 아키텍처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88C80A0-CF3F-95CD-DB4C-DCE742812BE2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2" name="Google Shape;347;p21">
              <a:extLst>
                <a:ext uri="{FF2B5EF4-FFF2-40B4-BE49-F238E27FC236}">
                  <a16:creationId xmlns:a16="http://schemas.microsoft.com/office/drawing/2014/main" id="{B1AB0805-DD17-3E5A-1855-6100F9B29428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5" name="Google Shape;348;p21">
                <a:extLst>
                  <a:ext uri="{FF2B5EF4-FFF2-40B4-BE49-F238E27FC236}">
                    <a16:creationId xmlns:a16="http://schemas.microsoft.com/office/drawing/2014/main" id="{A9FA7FB3-87E2-DCB7-CB58-DE879A4AD7A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349;p21">
                <a:extLst>
                  <a:ext uri="{FF2B5EF4-FFF2-40B4-BE49-F238E27FC236}">
                    <a16:creationId xmlns:a16="http://schemas.microsoft.com/office/drawing/2014/main" id="{19B3B970-2BC0-14B3-980F-A946C36993D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51;p21">
                <a:extLst>
                  <a:ext uri="{FF2B5EF4-FFF2-40B4-BE49-F238E27FC236}">
                    <a16:creationId xmlns:a16="http://schemas.microsoft.com/office/drawing/2014/main" id="{379FA837-3802-5DE6-6E35-7BA11A11C1FB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E499F4-3F5C-A08A-E70E-5F6619C61C4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4" name="그림 13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F7A7AF1-12E9-CEC0-294D-CEFE5AAEC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18" name="그림 1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D072FB5-8A94-159A-E234-A209F9CC2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DCBC673-2D17-3626-1545-3E31BC345B97}"/>
              </a:ext>
            </a:extLst>
          </p:cNvPr>
          <p:cNvSpPr/>
          <p:nvPr/>
        </p:nvSpPr>
        <p:spPr>
          <a:xfrm>
            <a:off x="3783016" y="1749026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509341D-A956-30B7-9A46-110D31DE1BBD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Google Shape;311;p19">
            <a:extLst>
              <a:ext uri="{FF2B5EF4-FFF2-40B4-BE49-F238E27FC236}">
                <a16:creationId xmlns:a16="http://schemas.microsoft.com/office/drawing/2014/main" id="{736CC525-AEE8-A1E6-3F61-CDA9C783A3E9}"/>
              </a:ext>
            </a:extLst>
          </p:cNvPr>
          <p:cNvSpPr txBox="1"/>
          <p:nvPr/>
        </p:nvSpPr>
        <p:spPr>
          <a:xfrm>
            <a:off x="876924" y="687124"/>
            <a:ext cx="229012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Backend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074538B-09B2-12CC-24BF-F495B4B0C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00C063F-BABB-716E-98CD-F3C79539A1A5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7" name="Google Shape;347;p21">
              <a:extLst>
                <a:ext uri="{FF2B5EF4-FFF2-40B4-BE49-F238E27FC236}">
                  <a16:creationId xmlns:a16="http://schemas.microsoft.com/office/drawing/2014/main" id="{024E36AF-2AC7-AEEC-3328-904F48067C5A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6" name="Google Shape;348;p21">
                <a:extLst>
                  <a:ext uri="{FF2B5EF4-FFF2-40B4-BE49-F238E27FC236}">
                    <a16:creationId xmlns:a16="http://schemas.microsoft.com/office/drawing/2014/main" id="{E261ACA9-9795-C0EE-E27C-9BE0BA5C0AF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349;p21">
                <a:extLst>
                  <a:ext uri="{FF2B5EF4-FFF2-40B4-BE49-F238E27FC236}">
                    <a16:creationId xmlns:a16="http://schemas.microsoft.com/office/drawing/2014/main" id="{90D07E69-49BC-E162-1811-A1265EA59D0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Google Shape;351;p21">
                <a:extLst>
                  <a:ext uri="{FF2B5EF4-FFF2-40B4-BE49-F238E27FC236}">
                    <a16:creationId xmlns:a16="http://schemas.microsoft.com/office/drawing/2014/main" id="{FC345A76-DA19-1CC6-E044-18F4CAD01475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07540-E0D3-3308-7B85-87F881153703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2" name="그림 11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7AF8437-F808-7248-1E49-731F88C0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2BE03BB-B477-D158-F43E-7A1316CC86C5}"/>
              </a:ext>
            </a:extLst>
          </p:cNvPr>
          <p:cNvSpPr/>
          <p:nvPr/>
        </p:nvSpPr>
        <p:spPr>
          <a:xfrm>
            <a:off x="3935416" y="2434826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4FF0596-F1C6-ECF1-D2FE-4947EA4E4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149" y="3014046"/>
            <a:ext cx="1340734" cy="3655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386A32-8AE7-5DE5-3BB6-1DE8935B2C94}"/>
              </a:ext>
            </a:extLst>
          </p:cNvPr>
          <p:cNvSpPr txBox="1"/>
          <p:nvPr/>
        </p:nvSpPr>
        <p:spPr>
          <a:xfrm>
            <a:off x="3983588" y="1875835"/>
            <a:ext cx="155202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Language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99B6C93-2D65-2AD2-A9FA-B96B0B180B71}"/>
              </a:ext>
            </a:extLst>
          </p:cNvPr>
          <p:cNvSpPr/>
          <p:nvPr/>
        </p:nvSpPr>
        <p:spPr>
          <a:xfrm>
            <a:off x="5988066" y="1761604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D5B96870-2E7B-C18B-CDCB-7BC90E4004E0}"/>
              </a:ext>
            </a:extLst>
          </p:cNvPr>
          <p:cNvSpPr/>
          <p:nvPr/>
        </p:nvSpPr>
        <p:spPr>
          <a:xfrm>
            <a:off x="6140466" y="2447404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AC1B1F-4686-0AC8-5716-BD5CB6BDF5AE}"/>
              </a:ext>
            </a:extLst>
          </p:cNvPr>
          <p:cNvSpPr txBox="1"/>
          <p:nvPr/>
        </p:nvSpPr>
        <p:spPr>
          <a:xfrm>
            <a:off x="6073981" y="1888413"/>
            <a:ext cx="173316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Wiki Server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384F4A1-5BDE-E9EC-A96A-F43A0942F154}"/>
              </a:ext>
            </a:extLst>
          </p:cNvPr>
          <p:cNvSpPr/>
          <p:nvPr/>
        </p:nvSpPr>
        <p:spPr>
          <a:xfrm>
            <a:off x="8193116" y="1774182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B4C9EA7F-B9AF-D07D-90CA-96A026E3E754}"/>
              </a:ext>
            </a:extLst>
          </p:cNvPr>
          <p:cNvSpPr/>
          <p:nvPr/>
        </p:nvSpPr>
        <p:spPr>
          <a:xfrm>
            <a:off x="8345516" y="2459982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71CFAD-B3B1-BBFE-6CB6-BC78FF5BB316}"/>
              </a:ext>
            </a:extLst>
          </p:cNvPr>
          <p:cNvSpPr txBox="1"/>
          <p:nvPr/>
        </p:nvSpPr>
        <p:spPr>
          <a:xfrm>
            <a:off x="8341721" y="1933082"/>
            <a:ext cx="141897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API Spec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09ABE2F9-2F05-A878-CD2B-30F943F003C5}"/>
              </a:ext>
            </a:extLst>
          </p:cNvPr>
          <p:cNvSpPr/>
          <p:nvPr/>
        </p:nvSpPr>
        <p:spPr>
          <a:xfrm>
            <a:off x="10398166" y="1786760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87AF307F-B908-7391-668E-0768A7E46F28}"/>
              </a:ext>
            </a:extLst>
          </p:cNvPr>
          <p:cNvSpPr/>
          <p:nvPr/>
        </p:nvSpPr>
        <p:spPr>
          <a:xfrm>
            <a:off x="10550566" y="2472560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B82E63-4060-0155-B031-1EEE56B89742}"/>
              </a:ext>
            </a:extLst>
          </p:cNvPr>
          <p:cNvSpPr txBox="1"/>
          <p:nvPr/>
        </p:nvSpPr>
        <p:spPr>
          <a:xfrm>
            <a:off x="10550566" y="1974960"/>
            <a:ext cx="64953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IDE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F90D5872-C5CE-C6AB-74E4-1DC7291329AC}"/>
              </a:ext>
            </a:extLst>
          </p:cNvPr>
          <p:cNvSpPr/>
          <p:nvPr/>
        </p:nvSpPr>
        <p:spPr>
          <a:xfrm>
            <a:off x="12603216" y="1799338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3875E9E-8584-E41B-EE24-B0BFAAEE5795}"/>
              </a:ext>
            </a:extLst>
          </p:cNvPr>
          <p:cNvSpPr/>
          <p:nvPr/>
        </p:nvSpPr>
        <p:spPr>
          <a:xfrm>
            <a:off x="12755616" y="2485138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0F2AFE-5968-69B1-2975-ACAD1D93310A}"/>
              </a:ext>
            </a:extLst>
          </p:cNvPr>
          <p:cNvSpPr txBox="1"/>
          <p:nvPr/>
        </p:nvSpPr>
        <p:spPr>
          <a:xfrm>
            <a:off x="12720721" y="1800669"/>
            <a:ext cx="169950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Pretendard Light" panose="020B0600000101010101" charset="-127"/>
                <a:ea typeface="Pretendard Light" panose="020B0600000101010101" charset="-127"/>
              </a:rPr>
              <a:t>Project </a:t>
            </a:r>
          </a:p>
          <a:p>
            <a:r>
              <a:rPr lang="en-US" altLang="ko-KR" sz="2000" b="1" dirty="0">
                <a:latin typeface="Pretendard Light" panose="020B0600000101010101" charset="-127"/>
                <a:ea typeface="Pretendard Light" panose="020B0600000101010101" charset="-127"/>
              </a:rPr>
              <a:t>Management</a:t>
            </a:r>
            <a:endParaRPr lang="ko-KR" altLang="en-US" sz="2000" b="1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ko-KR" altLang="en-US" sz="20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BFB049F2-06AA-8143-D7B8-75840BFCBD09}"/>
              </a:ext>
            </a:extLst>
          </p:cNvPr>
          <p:cNvSpPr/>
          <p:nvPr/>
        </p:nvSpPr>
        <p:spPr>
          <a:xfrm>
            <a:off x="1791324" y="4457700"/>
            <a:ext cx="15048876" cy="2384620"/>
          </a:xfrm>
          <a:prstGeom prst="roundRect">
            <a:avLst>
              <a:gd name="adj" fmla="val 2883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C7A560-81FB-6992-FC84-4529723DE9D5}"/>
              </a:ext>
            </a:extLst>
          </p:cNvPr>
          <p:cNvSpPr txBox="1"/>
          <p:nvPr/>
        </p:nvSpPr>
        <p:spPr>
          <a:xfrm>
            <a:off x="1937718" y="4593629"/>
            <a:ext cx="302518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rPr>
              <a:t>Framework &amp; Library</a:t>
            </a:r>
            <a:endParaRPr lang="ko-KR" altLang="en-US" sz="2400" b="1" dirty="0">
              <a:solidFill>
                <a:srgbClr val="030722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78C4E245-A9A4-2D44-E628-6984017A4CA1}"/>
              </a:ext>
            </a:extLst>
          </p:cNvPr>
          <p:cNvSpPr/>
          <p:nvPr/>
        </p:nvSpPr>
        <p:spPr>
          <a:xfrm>
            <a:off x="4535516" y="7224916"/>
            <a:ext cx="3810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AB520E-04BC-4DFE-660D-CD3C3C60BE09}"/>
              </a:ext>
            </a:extLst>
          </p:cNvPr>
          <p:cNvSpPr txBox="1"/>
          <p:nvPr/>
        </p:nvSpPr>
        <p:spPr>
          <a:xfrm>
            <a:off x="4816138" y="7350850"/>
            <a:ext cx="185339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Web Socket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D42E3C8C-3E83-9084-61EB-1EF0D7D9A474}"/>
              </a:ext>
            </a:extLst>
          </p:cNvPr>
          <p:cNvSpPr/>
          <p:nvPr/>
        </p:nvSpPr>
        <p:spPr>
          <a:xfrm>
            <a:off x="8596396" y="7228170"/>
            <a:ext cx="5500604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13D40AA7-578A-22F5-0C06-D540F2DA6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509" y="2663426"/>
            <a:ext cx="1028113" cy="1142062"/>
          </a:xfrm>
          <a:prstGeom prst="rect">
            <a:avLst/>
          </a:prstGeom>
        </p:spPr>
      </p:pic>
      <p:grpSp>
        <p:nvGrpSpPr>
          <p:cNvPr id="69" name="그룹 68">
            <a:extLst>
              <a:ext uri="{FF2B5EF4-FFF2-40B4-BE49-F238E27FC236}">
                <a16:creationId xmlns:a16="http://schemas.microsoft.com/office/drawing/2014/main" id="{9271FAE8-A2BD-05E2-4421-4B7AA6167459}"/>
              </a:ext>
            </a:extLst>
          </p:cNvPr>
          <p:cNvGrpSpPr/>
          <p:nvPr/>
        </p:nvGrpSpPr>
        <p:grpSpPr>
          <a:xfrm>
            <a:off x="8671040" y="2650674"/>
            <a:ext cx="941239" cy="1165555"/>
            <a:chOff x="8727951" y="2339756"/>
            <a:chExt cx="1181287" cy="1528569"/>
          </a:xfrm>
        </p:grpSpPr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CC019140-BA58-5432-BFF7-2F602124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37875" y="2339756"/>
              <a:ext cx="1171363" cy="1171364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05BF30-8AA8-7BB1-340C-BDE7222F2669}"/>
                </a:ext>
              </a:extLst>
            </p:cNvPr>
            <p:cNvSpPr txBox="1"/>
            <p:nvPr/>
          </p:nvSpPr>
          <p:spPr>
            <a:xfrm>
              <a:off x="8727951" y="3529771"/>
              <a:ext cx="992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49A32B"/>
                  </a:solidFill>
                  <a:latin typeface="Bahnschrift" panose="020B0502040204020203" pitchFamily="34" charset="0"/>
                </a:rPr>
                <a:t>Swagger</a:t>
              </a:r>
              <a:endParaRPr lang="ko-KR" altLang="en-US" sz="1600" dirty="0">
                <a:solidFill>
                  <a:srgbClr val="49A32B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72" name="그림 71">
            <a:extLst>
              <a:ext uri="{FF2B5EF4-FFF2-40B4-BE49-F238E27FC236}">
                <a16:creationId xmlns:a16="http://schemas.microsoft.com/office/drawing/2014/main" id="{A3F2C7F2-858D-862C-3546-0EC44BB5A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1066" y="2815826"/>
            <a:ext cx="878963" cy="878963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544524FD-9E19-AE53-266E-B52BE8628A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839" b="28362"/>
          <a:stretch/>
        </p:blipFill>
        <p:spPr>
          <a:xfrm>
            <a:off x="12815969" y="2909096"/>
            <a:ext cx="1523114" cy="728029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5AA1D4A2-56D5-6F81-344E-3DB36CE72181}"/>
              </a:ext>
            </a:extLst>
          </p:cNvPr>
          <p:cNvSpPr/>
          <p:nvPr/>
        </p:nvSpPr>
        <p:spPr>
          <a:xfrm>
            <a:off x="1937718" y="5147753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5" name="그래픽 74">
            <a:extLst>
              <a:ext uri="{FF2B5EF4-FFF2-40B4-BE49-F238E27FC236}">
                <a16:creationId xmlns:a16="http://schemas.microsoft.com/office/drawing/2014/main" id="{56EE9E7F-A7C7-9A28-5AE8-8FBF96DDAB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93877" y="5759555"/>
            <a:ext cx="1413438" cy="383726"/>
          </a:xfrm>
          <a:prstGeom prst="rect">
            <a:avLst/>
          </a:prstGeom>
        </p:spPr>
      </p:pic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3E3FB9A7-D7E5-312C-2531-C7EBB6C874E8}"/>
              </a:ext>
            </a:extLst>
          </p:cNvPr>
          <p:cNvSpPr/>
          <p:nvPr/>
        </p:nvSpPr>
        <p:spPr>
          <a:xfrm>
            <a:off x="5305277" y="5971522"/>
            <a:ext cx="2310358" cy="700218"/>
          </a:xfrm>
          <a:prstGeom prst="roundRect">
            <a:avLst>
              <a:gd name="adj" fmla="val 9875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</a:t>
            </a:r>
            <a:endParaRPr lang="ko-KR" altLang="en-US" dirty="0"/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6F75F1C2-93D6-D934-06EB-A1EED463DE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0796" y="6096498"/>
            <a:ext cx="1446229" cy="482077"/>
          </a:xfrm>
          <a:prstGeom prst="rect">
            <a:avLst/>
          </a:prstGeom>
        </p:spPr>
      </p:pic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E72E953E-B158-A880-0E1A-6C1333111705}"/>
              </a:ext>
            </a:extLst>
          </p:cNvPr>
          <p:cNvSpPr/>
          <p:nvPr/>
        </p:nvSpPr>
        <p:spPr>
          <a:xfrm>
            <a:off x="7699630" y="5151476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90A005-6DA8-98FD-4711-C23ECF90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32" y="5355374"/>
            <a:ext cx="1549613" cy="11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8D634546-9C68-4773-A438-6415E59970B9}"/>
              </a:ext>
            </a:extLst>
          </p:cNvPr>
          <p:cNvSpPr/>
          <p:nvPr/>
        </p:nvSpPr>
        <p:spPr>
          <a:xfrm>
            <a:off x="3619714" y="5157162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id="{376B358B-CF90-BE01-B4DE-D87BA06801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6078" y="5596001"/>
            <a:ext cx="1368552" cy="718489"/>
          </a:xfrm>
          <a:prstGeom prst="rect">
            <a:avLst/>
          </a:prstGeom>
        </p:spPr>
      </p:pic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EC707E33-372A-DFF6-F510-328733730C18}"/>
              </a:ext>
            </a:extLst>
          </p:cNvPr>
          <p:cNvSpPr/>
          <p:nvPr/>
        </p:nvSpPr>
        <p:spPr>
          <a:xfrm>
            <a:off x="9377502" y="5149639"/>
            <a:ext cx="2310358" cy="739731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028D7A2E-9707-5CB2-335E-65DBADCB50E1}"/>
              </a:ext>
            </a:extLst>
          </p:cNvPr>
          <p:cNvSpPr/>
          <p:nvPr/>
        </p:nvSpPr>
        <p:spPr>
          <a:xfrm>
            <a:off x="9377502" y="5961240"/>
            <a:ext cx="2310358" cy="714236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EC0C0738-D0C1-424C-FA48-2BFAB10CC6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2728" y="5256174"/>
            <a:ext cx="1921883" cy="529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Mybatis Mapper의 if 문자열 검사 방법">
            <a:extLst>
              <a:ext uri="{FF2B5EF4-FFF2-40B4-BE49-F238E27FC236}">
                <a16:creationId xmlns:a16="http://schemas.microsoft.com/office/drawing/2014/main" id="{904D5BF1-A07F-4DC3-FF91-A707E7C92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3" b="32096"/>
          <a:stretch/>
        </p:blipFill>
        <p:spPr bwMode="auto">
          <a:xfrm>
            <a:off x="9560369" y="5928700"/>
            <a:ext cx="1959525" cy="7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58A1ABB3-23A7-1A88-3709-589C6D2B957B}"/>
              </a:ext>
            </a:extLst>
          </p:cNvPr>
          <p:cNvSpPr/>
          <p:nvPr/>
        </p:nvSpPr>
        <p:spPr>
          <a:xfrm>
            <a:off x="5297765" y="5165368"/>
            <a:ext cx="2310358" cy="724001"/>
          </a:xfrm>
          <a:prstGeom prst="roundRect">
            <a:avLst>
              <a:gd name="adj" fmla="val 11981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C99E3C-95B1-6DE4-2559-B686AE8D6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7" b="5301"/>
          <a:stretch/>
        </p:blipFill>
        <p:spPr bwMode="auto">
          <a:xfrm>
            <a:off x="5305277" y="5238973"/>
            <a:ext cx="2205574" cy="58285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1794F0CB-9C19-3F17-CFB8-08D88DACEF0F}"/>
              </a:ext>
            </a:extLst>
          </p:cNvPr>
          <p:cNvSpPr/>
          <p:nvPr/>
        </p:nvSpPr>
        <p:spPr>
          <a:xfrm>
            <a:off x="11757213" y="515568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70BA546A-D5C9-A8F4-670F-11A913942414}"/>
              </a:ext>
            </a:extLst>
          </p:cNvPr>
          <p:cNvSpPr/>
          <p:nvPr/>
        </p:nvSpPr>
        <p:spPr>
          <a:xfrm>
            <a:off x="13431429" y="515568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78467A43-C980-A359-9893-BA2B8FAD6F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77526" y="5716139"/>
            <a:ext cx="1391562" cy="425121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D0F4492D-D7DA-7E31-4F1F-38B9341AB4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70727" y="5550299"/>
            <a:ext cx="1367993" cy="854996"/>
          </a:xfrm>
          <a:prstGeom prst="rect">
            <a:avLst/>
          </a:prstGeom>
        </p:spPr>
      </p:pic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ADA6BE2A-6684-B6C6-212A-E62F15422ABA}"/>
              </a:ext>
            </a:extLst>
          </p:cNvPr>
          <p:cNvSpPr/>
          <p:nvPr/>
        </p:nvSpPr>
        <p:spPr>
          <a:xfrm>
            <a:off x="15115185" y="5146807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299468A5-158D-6FB1-BA59-7DBAAC3B6E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250230" y="5596001"/>
            <a:ext cx="1343828" cy="58603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23C3589E-53A8-EBE0-CAAB-49BF0CC945E7}"/>
              </a:ext>
            </a:extLst>
          </p:cNvPr>
          <p:cNvSpPr txBox="1"/>
          <p:nvPr/>
        </p:nvSpPr>
        <p:spPr>
          <a:xfrm>
            <a:off x="8892626" y="7358176"/>
            <a:ext cx="150554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Database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5007E7FE-D9B2-1AA3-6EE0-B499CB002208}"/>
              </a:ext>
            </a:extLst>
          </p:cNvPr>
          <p:cNvSpPr/>
          <p:nvPr/>
        </p:nvSpPr>
        <p:spPr>
          <a:xfrm>
            <a:off x="6549185" y="7907778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1" name="그림 110">
            <a:extLst>
              <a:ext uri="{FF2B5EF4-FFF2-40B4-BE49-F238E27FC236}">
                <a16:creationId xmlns:a16="http://schemas.microsoft.com/office/drawing/2014/main" id="{5C1C68E1-B04F-F45E-F276-16B054C61E1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80821" y="8271939"/>
            <a:ext cx="1329538" cy="795677"/>
          </a:xfrm>
          <a:prstGeom prst="rect">
            <a:avLst/>
          </a:prstGeom>
        </p:spPr>
      </p:pic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50C5A057-11CA-9449-8196-163C639CC230}"/>
              </a:ext>
            </a:extLst>
          </p:cNvPr>
          <p:cNvSpPr/>
          <p:nvPr/>
        </p:nvSpPr>
        <p:spPr>
          <a:xfrm>
            <a:off x="4781547" y="7907778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D100D582-C9CF-FFB8-3C5A-7A1568995D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36813" y="8261432"/>
            <a:ext cx="1489667" cy="820337"/>
          </a:xfrm>
          <a:prstGeom prst="rect">
            <a:avLst/>
          </a:prstGeom>
        </p:spPr>
      </p:pic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23FB80D8-4FCA-8AF2-F62D-7833EA5AA1EC}"/>
              </a:ext>
            </a:extLst>
          </p:cNvPr>
          <p:cNvSpPr/>
          <p:nvPr/>
        </p:nvSpPr>
        <p:spPr>
          <a:xfrm>
            <a:off x="8843043" y="7916524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E99EA733-2933-4722-5796-8437E1130FCE}"/>
              </a:ext>
            </a:extLst>
          </p:cNvPr>
          <p:cNvSpPr/>
          <p:nvPr/>
        </p:nvSpPr>
        <p:spPr>
          <a:xfrm>
            <a:off x="10550780" y="7916524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1E413885-9E4E-BEB3-60A9-02AB8B375522}"/>
              </a:ext>
            </a:extLst>
          </p:cNvPr>
          <p:cNvSpPr/>
          <p:nvPr/>
        </p:nvSpPr>
        <p:spPr>
          <a:xfrm>
            <a:off x="12268200" y="7913323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5CFC9DF5-EBD8-CAFB-3771-6EC4D9BC0F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12248" y="8268640"/>
            <a:ext cx="1477264" cy="763190"/>
          </a:xfrm>
          <a:prstGeom prst="rect">
            <a:avLst/>
          </a:prstGeom>
        </p:spPr>
      </p:pic>
      <p:pic>
        <p:nvPicPr>
          <p:cNvPr id="1032" name="Picture 8" descr="Redis Cache를 적용해 성능 개선하기">
            <a:extLst>
              <a:ext uri="{FF2B5EF4-FFF2-40B4-BE49-F238E27FC236}">
                <a16:creationId xmlns:a16="http://schemas.microsoft.com/office/drawing/2014/main" id="{FDC8438D-D229-DA9A-2171-88BB201E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85" y="8237167"/>
            <a:ext cx="1008583" cy="10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E765BAE-84BF-50F5-A005-4B762C7E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653" y="8079001"/>
            <a:ext cx="1236521" cy="123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59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10182585-2C30-A473-3ACB-C5D06BBE9969}"/>
              </a:ext>
            </a:extLst>
          </p:cNvPr>
          <p:cNvSpPr/>
          <p:nvPr/>
        </p:nvSpPr>
        <p:spPr>
          <a:xfrm>
            <a:off x="12056935" y="2615038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DCBC673-2D17-3626-1545-3E31BC345B97}"/>
              </a:ext>
            </a:extLst>
          </p:cNvPr>
          <p:cNvSpPr/>
          <p:nvPr/>
        </p:nvSpPr>
        <p:spPr>
          <a:xfrm>
            <a:off x="4267200" y="2591547"/>
            <a:ext cx="533467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509341D-A956-30B7-9A46-110D31DE1BBD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Google Shape;311;p19">
            <a:extLst>
              <a:ext uri="{FF2B5EF4-FFF2-40B4-BE49-F238E27FC236}">
                <a16:creationId xmlns:a16="http://schemas.microsoft.com/office/drawing/2014/main" id="{736CC525-AEE8-A1E6-3F61-CDA9C783A3E9}"/>
              </a:ext>
            </a:extLst>
          </p:cNvPr>
          <p:cNvSpPr txBox="1"/>
          <p:nvPr/>
        </p:nvSpPr>
        <p:spPr>
          <a:xfrm>
            <a:off x="876924" y="687124"/>
            <a:ext cx="239967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Frontend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074538B-09B2-12CC-24BF-F495B4B0C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00C063F-BABB-716E-98CD-F3C79539A1A5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7" name="Google Shape;347;p21">
              <a:extLst>
                <a:ext uri="{FF2B5EF4-FFF2-40B4-BE49-F238E27FC236}">
                  <a16:creationId xmlns:a16="http://schemas.microsoft.com/office/drawing/2014/main" id="{024E36AF-2AC7-AEEC-3328-904F48067C5A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6" name="Google Shape;348;p21">
                <a:extLst>
                  <a:ext uri="{FF2B5EF4-FFF2-40B4-BE49-F238E27FC236}">
                    <a16:creationId xmlns:a16="http://schemas.microsoft.com/office/drawing/2014/main" id="{E261ACA9-9795-C0EE-E27C-9BE0BA5C0AF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349;p21">
                <a:extLst>
                  <a:ext uri="{FF2B5EF4-FFF2-40B4-BE49-F238E27FC236}">
                    <a16:creationId xmlns:a16="http://schemas.microsoft.com/office/drawing/2014/main" id="{90D07E69-49BC-E162-1811-A1265EA59D0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Google Shape;351;p21">
                <a:extLst>
                  <a:ext uri="{FF2B5EF4-FFF2-40B4-BE49-F238E27FC236}">
                    <a16:creationId xmlns:a16="http://schemas.microsoft.com/office/drawing/2014/main" id="{FC345A76-DA19-1CC6-E044-18F4CAD01475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07540-E0D3-3308-7B85-87F881153703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2" name="그림 11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7AF8437-F808-7248-1E49-731F88C0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2BE03BB-B477-D158-F43E-7A1316CC86C5}"/>
              </a:ext>
            </a:extLst>
          </p:cNvPr>
          <p:cNvSpPr/>
          <p:nvPr/>
        </p:nvSpPr>
        <p:spPr>
          <a:xfrm>
            <a:off x="4419601" y="3277347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86A32-8AE7-5DE5-3BB6-1DE8935B2C94}"/>
              </a:ext>
            </a:extLst>
          </p:cNvPr>
          <p:cNvSpPr txBox="1"/>
          <p:nvPr/>
        </p:nvSpPr>
        <p:spPr>
          <a:xfrm>
            <a:off x="4467773" y="2718356"/>
            <a:ext cx="155202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Language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09ABE2F9-2F05-A878-CD2B-30F943F003C5}"/>
              </a:ext>
            </a:extLst>
          </p:cNvPr>
          <p:cNvSpPr/>
          <p:nvPr/>
        </p:nvSpPr>
        <p:spPr>
          <a:xfrm>
            <a:off x="9840748" y="2587324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87AF307F-B908-7391-668E-0768A7E46F28}"/>
              </a:ext>
            </a:extLst>
          </p:cNvPr>
          <p:cNvSpPr/>
          <p:nvPr/>
        </p:nvSpPr>
        <p:spPr>
          <a:xfrm>
            <a:off x="9993148" y="3273124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B82E63-4060-0155-B031-1EEE56B89742}"/>
              </a:ext>
            </a:extLst>
          </p:cNvPr>
          <p:cNvSpPr txBox="1"/>
          <p:nvPr/>
        </p:nvSpPr>
        <p:spPr>
          <a:xfrm>
            <a:off x="10083333" y="2761065"/>
            <a:ext cx="64953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IDE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3875E9E-8584-E41B-EE24-B0BFAAEE5795}"/>
              </a:ext>
            </a:extLst>
          </p:cNvPr>
          <p:cNvSpPr/>
          <p:nvPr/>
        </p:nvSpPr>
        <p:spPr>
          <a:xfrm>
            <a:off x="12211907" y="3280235"/>
            <a:ext cx="1600200" cy="151688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0F2AFE-5968-69B1-2975-ACAD1D93310A}"/>
              </a:ext>
            </a:extLst>
          </p:cNvPr>
          <p:cNvSpPr txBox="1"/>
          <p:nvPr/>
        </p:nvSpPr>
        <p:spPr>
          <a:xfrm>
            <a:off x="12163303" y="2601233"/>
            <a:ext cx="169950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Pretendard Light" panose="020B0600000101010101" charset="-127"/>
                <a:ea typeface="Pretendard Light" panose="020B0600000101010101" charset="-127"/>
              </a:rPr>
              <a:t>Project </a:t>
            </a:r>
          </a:p>
          <a:p>
            <a:r>
              <a:rPr lang="en-US" altLang="ko-KR" sz="2000" b="1" dirty="0">
                <a:latin typeface="Pretendard Light" panose="020B0600000101010101" charset="-127"/>
                <a:ea typeface="Pretendard Light" panose="020B0600000101010101" charset="-127"/>
              </a:rPr>
              <a:t>Management</a:t>
            </a:r>
            <a:endParaRPr lang="ko-KR" altLang="en-US" sz="2000" b="1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ko-KR" altLang="en-US" sz="20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BFB049F2-06AA-8143-D7B8-75840BFCBD09}"/>
              </a:ext>
            </a:extLst>
          </p:cNvPr>
          <p:cNvSpPr/>
          <p:nvPr/>
        </p:nvSpPr>
        <p:spPr>
          <a:xfrm>
            <a:off x="2362200" y="5578280"/>
            <a:ext cx="13677906" cy="2384620"/>
          </a:xfrm>
          <a:prstGeom prst="roundRect">
            <a:avLst>
              <a:gd name="adj" fmla="val 2883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C7A560-81FB-6992-FC84-4529723DE9D5}"/>
              </a:ext>
            </a:extLst>
          </p:cNvPr>
          <p:cNvSpPr txBox="1"/>
          <p:nvPr/>
        </p:nvSpPr>
        <p:spPr>
          <a:xfrm>
            <a:off x="2711783" y="5715701"/>
            <a:ext cx="302518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rPr>
              <a:t>Framework &amp; Library</a:t>
            </a:r>
            <a:endParaRPr lang="ko-KR" altLang="en-US" sz="2400" b="1" dirty="0">
              <a:solidFill>
                <a:srgbClr val="030722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5AA1D4A2-56D5-6F81-344E-3DB36CE72181}"/>
              </a:ext>
            </a:extLst>
          </p:cNvPr>
          <p:cNvSpPr/>
          <p:nvPr/>
        </p:nvSpPr>
        <p:spPr>
          <a:xfrm>
            <a:off x="2623310" y="6268333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8D634546-9C68-4773-A438-6415E59970B9}"/>
              </a:ext>
            </a:extLst>
          </p:cNvPr>
          <p:cNvSpPr/>
          <p:nvPr/>
        </p:nvSpPr>
        <p:spPr>
          <a:xfrm>
            <a:off x="4305306" y="6277742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EC707E33-372A-DFF6-F510-328733730C18}"/>
              </a:ext>
            </a:extLst>
          </p:cNvPr>
          <p:cNvSpPr/>
          <p:nvPr/>
        </p:nvSpPr>
        <p:spPr>
          <a:xfrm>
            <a:off x="6035223" y="6270219"/>
            <a:ext cx="2310358" cy="739731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028D7A2E-9707-5CB2-335E-65DBADCB50E1}"/>
              </a:ext>
            </a:extLst>
          </p:cNvPr>
          <p:cNvSpPr/>
          <p:nvPr/>
        </p:nvSpPr>
        <p:spPr>
          <a:xfrm>
            <a:off x="6035223" y="7081820"/>
            <a:ext cx="2310358" cy="714236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1794F0CB-9C19-3F17-CFB8-08D88DACEF0F}"/>
              </a:ext>
            </a:extLst>
          </p:cNvPr>
          <p:cNvSpPr/>
          <p:nvPr/>
        </p:nvSpPr>
        <p:spPr>
          <a:xfrm>
            <a:off x="8414934" y="627626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70BA546A-D5C9-A8F4-670F-11A913942414}"/>
              </a:ext>
            </a:extLst>
          </p:cNvPr>
          <p:cNvSpPr/>
          <p:nvPr/>
        </p:nvSpPr>
        <p:spPr>
          <a:xfrm>
            <a:off x="10089150" y="627626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ADA6BE2A-6684-B6C6-212A-E62F15422ABA}"/>
              </a:ext>
            </a:extLst>
          </p:cNvPr>
          <p:cNvSpPr/>
          <p:nvPr/>
        </p:nvSpPr>
        <p:spPr>
          <a:xfrm>
            <a:off x="11772906" y="6267387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09BFC8A-1194-323E-0DE2-EC71F454CD31}"/>
              </a:ext>
            </a:extLst>
          </p:cNvPr>
          <p:cNvSpPr/>
          <p:nvPr/>
        </p:nvSpPr>
        <p:spPr>
          <a:xfrm>
            <a:off x="6116977" y="3277347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0CCBCD0-E973-7134-A649-E1B314D9E31C}"/>
              </a:ext>
            </a:extLst>
          </p:cNvPr>
          <p:cNvSpPr/>
          <p:nvPr/>
        </p:nvSpPr>
        <p:spPr>
          <a:xfrm>
            <a:off x="7814353" y="3277347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AEE73FE-68D4-A2E7-A2A1-678DB094F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358" y="3578630"/>
            <a:ext cx="911588" cy="93726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E10084-1723-5A16-43F4-CE62A6E10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8400" y="3465289"/>
            <a:ext cx="1227214" cy="12272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FDC2CA1-9F54-19B3-DC3B-45603ED8C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3673" y="3475930"/>
            <a:ext cx="879803" cy="87980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2B5148E-52BB-8788-973A-199E62D142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8807" y="3475931"/>
            <a:ext cx="879803" cy="87980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096FF12-D926-7F0B-9050-250179BDEB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2915" y="3567849"/>
            <a:ext cx="787884" cy="7878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99158C-1032-679D-9745-99D1AB29DBA0}"/>
              </a:ext>
            </a:extLst>
          </p:cNvPr>
          <p:cNvSpPr txBox="1"/>
          <p:nvPr/>
        </p:nvSpPr>
        <p:spPr>
          <a:xfrm>
            <a:off x="4813817" y="4321346"/>
            <a:ext cx="933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16529"/>
                </a:solidFill>
              </a:rPr>
              <a:t>HTML5</a:t>
            </a:r>
            <a:endParaRPr lang="ko-KR" altLang="en-US" sz="2000" b="1" dirty="0">
              <a:solidFill>
                <a:srgbClr val="F1652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E19AB-F9EE-A023-DC15-535561B2B2F3}"/>
              </a:ext>
            </a:extLst>
          </p:cNvPr>
          <p:cNvSpPr txBox="1"/>
          <p:nvPr/>
        </p:nvSpPr>
        <p:spPr>
          <a:xfrm>
            <a:off x="6582715" y="4319458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1172B8"/>
                </a:solidFill>
              </a:rPr>
              <a:t>CSS3</a:t>
            </a:r>
            <a:endParaRPr lang="ko-KR" altLang="en-US" sz="2000" b="1" dirty="0">
              <a:solidFill>
                <a:srgbClr val="1172B8"/>
              </a:solidFill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2E7CA2E1-B89E-1333-3C86-D74223A7CA2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207" r="21616"/>
          <a:stretch/>
        </p:blipFill>
        <p:spPr>
          <a:xfrm>
            <a:off x="4577817" y="6552469"/>
            <a:ext cx="1002619" cy="97158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FD517E7-0D31-A1B2-607C-5782C7C965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88201" y="6434312"/>
            <a:ext cx="1229936" cy="122993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A38CF4B-8B1A-9EF2-BC04-C61F93703E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2013" y="6556280"/>
            <a:ext cx="831526" cy="985999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573A99D1-1050-14DB-840E-4299A8A18D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61885" y="7285978"/>
            <a:ext cx="1960605" cy="29173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9B9ADD6-70EE-D56E-ED4E-4377917E24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51128" y="6614274"/>
            <a:ext cx="676243" cy="676243"/>
          </a:xfrm>
          <a:prstGeom prst="rect">
            <a:avLst/>
          </a:prstGeom>
        </p:spPr>
      </p:pic>
      <p:pic>
        <p:nvPicPr>
          <p:cNvPr id="33" name="Picture 2" descr="What is React and what are the benefits?">
            <a:extLst>
              <a:ext uri="{FF2B5EF4-FFF2-40B4-BE49-F238E27FC236}">
                <a16:creationId xmlns:a16="http://schemas.microsoft.com/office/drawing/2014/main" id="{DEA69254-CEF9-5AB7-E90A-AF2BB547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14" y="6219892"/>
            <a:ext cx="1549613" cy="8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What On Earth Is Redux &amp; Why Should I Consider It For My React App? | by  Lukonde Mwila | Medium">
            <a:extLst>
              <a:ext uri="{FF2B5EF4-FFF2-40B4-BE49-F238E27FC236}">
                <a16:creationId xmlns:a16="http://schemas.microsoft.com/office/drawing/2014/main" id="{D537BA4C-5053-F2E6-CBD6-8E2B3D595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62" y="6412403"/>
            <a:ext cx="1233803" cy="12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A1C5FC7-43AC-A4A8-CC08-06D6F5B1DE9B}"/>
              </a:ext>
            </a:extLst>
          </p:cNvPr>
          <p:cNvSpPr txBox="1"/>
          <p:nvPr/>
        </p:nvSpPr>
        <p:spPr>
          <a:xfrm>
            <a:off x="10057233" y="7324521"/>
            <a:ext cx="17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React Bootstrap</a:t>
            </a:r>
            <a:endParaRPr lang="ko-KR" altLang="en-US" b="1" dirty="0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A6FDF644-6D4A-A64F-FCBF-44C595089BC1}"/>
              </a:ext>
            </a:extLst>
          </p:cNvPr>
          <p:cNvSpPr/>
          <p:nvPr/>
        </p:nvSpPr>
        <p:spPr>
          <a:xfrm>
            <a:off x="13483318" y="6280501"/>
            <a:ext cx="2310358" cy="739731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E3D331E8-D43A-5E02-70C1-884E6837B27D}"/>
              </a:ext>
            </a:extLst>
          </p:cNvPr>
          <p:cNvSpPr/>
          <p:nvPr/>
        </p:nvSpPr>
        <p:spPr>
          <a:xfrm>
            <a:off x="13483318" y="7092102"/>
            <a:ext cx="2310358" cy="714236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BA4ED60-C1BF-C42F-A422-19AE5203EE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792212" y="7049170"/>
            <a:ext cx="1600200" cy="800100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AE30AAFC-F330-F13A-9A85-5DE929D1C62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695241" y="6404839"/>
            <a:ext cx="1794143" cy="4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6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10182585-2C30-A473-3ACB-C5D06BBE9969}"/>
              </a:ext>
            </a:extLst>
          </p:cNvPr>
          <p:cNvSpPr/>
          <p:nvPr/>
        </p:nvSpPr>
        <p:spPr>
          <a:xfrm>
            <a:off x="11878623" y="2645059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DCBC673-2D17-3626-1545-3E31BC345B97}"/>
              </a:ext>
            </a:extLst>
          </p:cNvPr>
          <p:cNvSpPr/>
          <p:nvPr/>
        </p:nvSpPr>
        <p:spPr>
          <a:xfrm>
            <a:off x="4088888" y="2621568"/>
            <a:ext cx="533467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509341D-A956-30B7-9A46-110D31DE1BBD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Google Shape;311;p19">
            <a:extLst>
              <a:ext uri="{FF2B5EF4-FFF2-40B4-BE49-F238E27FC236}">
                <a16:creationId xmlns:a16="http://schemas.microsoft.com/office/drawing/2014/main" id="{736CC525-AEE8-A1E6-3F61-CDA9C783A3E9}"/>
              </a:ext>
            </a:extLst>
          </p:cNvPr>
          <p:cNvSpPr txBox="1"/>
          <p:nvPr/>
        </p:nvSpPr>
        <p:spPr>
          <a:xfrm>
            <a:off x="783500" y="689468"/>
            <a:ext cx="385656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Tools &amp; </a:t>
            </a:r>
            <a:r>
              <a:rPr lang="en-US" sz="32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CI / CD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074538B-09B2-12CC-24BF-F495B4B0C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00C063F-BABB-716E-98CD-F3C79539A1A5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7" name="Google Shape;347;p21">
              <a:extLst>
                <a:ext uri="{FF2B5EF4-FFF2-40B4-BE49-F238E27FC236}">
                  <a16:creationId xmlns:a16="http://schemas.microsoft.com/office/drawing/2014/main" id="{024E36AF-2AC7-AEEC-3328-904F48067C5A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6" name="Google Shape;348;p21">
                <a:extLst>
                  <a:ext uri="{FF2B5EF4-FFF2-40B4-BE49-F238E27FC236}">
                    <a16:creationId xmlns:a16="http://schemas.microsoft.com/office/drawing/2014/main" id="{E261ACA9-9795-C0EE-E27C-9BE0BA5C0AF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349;p21">
                <a:extLst>
                  <a:ext uri="{FF2B5EF4-FFF2-40B4-BE49-F238E27FC236}">
                    <a16:creationId xmlns:a16="http://schemas.microsoft.com/office/drawing/2014/main" id="{90D07E69-49BC-E162-1811-A1265EA59D0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Google Shape;351;p21">
                <a:extLst>
                  <a:ext uri="{FF2B5EF4-FFF2-40B4-BE49-F238E27FC236}">
                    <a16:creationId xmlns:a16="http://schemas.microsoft.com/office/drawing/2014/main" id="{FC345A76-DA19-1CC6-E044-18F4CAD01475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07540-E0D3-3308-7B85-87F881153703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2" name="그림 11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7AF8437-F808-7248-1E49-731F88C0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2BE03BB-B477-D158-F43E-7A1316CC86C5}"/>
              </a:ext>
            </a:extLst>
          </p:cNvPr>
          <p:cNvSpPr/>
          <p:nvPr/>
        </p:nvSpPr>
        <p:spPr>
          <a:xfrm>
            <a:off x="4241289" y="3307368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86A32-8AE7-5DE5-3BB6-1DE8935B2C94}"/>
              </a:ext>
            </a:extLst>
          </p:cNvPr>
          <p:cNvSpPr txBox="1"/>
          <p:nvPr/>
        </p:nvSpPr>
        <p:spPr>
          <a:xfrm>
            <a:off x="4289461" y="2748377"/>
            <a:ext cx="185659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Deployment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09ABE2F9-2F05-A878-CD2B-30F943F003C5}"/>
              </a:ext>
            </a:extLst>
          </p:cNvPr>
          <p:cNvSpPr/>
          <p:nvPr/>
        </p:nvSpPr>
        <p:spPr>
          <a:xfrm>
            <a:off x="9662436" y="2617345"/>
            <a:ext cx="190500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87AF307F-B908-7391-668E-0768A7E46F28}"/>
              </a:ext>
            </a:extLst>
          </p:cNvPr>
          <p:cNvSpPr/>
          <p:nvPr/>
        </p:nvSpPr>
        <p:spPr>
          <a:xfrm>
            <a:off x="9814836" y="3303145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B82E63-4060-0155-B031-1EEE56B89742}"/>
              </a:ext>
            </a:extLst>
          </p:cNvPr>
          <p:cNvSpPr txBox="1"/>
          <p:nvPr/>
        </p:nvSpPr>
        <p:spPr>
          <a:xfrm>
            <a:off x="9738734" y="2807476"/>
            <a:ext cx="175240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API Testing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3875E9E-8584-E41B-EE24-B0BFAAEE5795}"/>
              </a:ext>
            </a:extLst>
          </p:cNvPr>
          <p:cNvSpPr/>
          <p:nvPr/>
        </p:nvSpPr>
        <p:spPr>
          <a:xfrm>
            <a:off x="12033595" y="3310256"/>
            <a:ext cx="1600200" cy="151688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BFB049F2-06AA-8143-D7B8-75840BFCBD09}"/>
              </a:ext>
            </a:extLst>
          </p:cNvPr>
          <p:cNvSpPr/>
          <p:nvPr/>
        </p:nvSpPr>
        <p:spPr>
          <a:xfrm>
            <a:off x="2362200" y="5578280"/>
            <a:ext cx="7239670" cy="2299862"/>
          </a:xfrm>
          <a:prstGeom prst="roundRect">
            <a:avLst>
              <a:gd name="adj" fmla="val 2883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5AA1D4A2-56D5-6F81-344E-3DB36CE72181}"/>
              </a:ext>
            </a:extLst>
          </p:cNvPr>
          <p:cNvSpPr/>
          <p:nvPr/>
        </p:nvSpPr>
        <p:spPr>
          <a:xfrm>
            <a:off x="2623310" y="6268333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8D634546-9C68-4773-A438-6415E59970B9}"/>
              </a:ext>
            </a:extLst>
          </p:cNvPr>
          <p:cNvSpPr/>
          <p:nvPr/>
        </p:nvSpPr>
        <p:spPr>
          <a:xfrm>
            <a:off x="4322647" y="627626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1794F0CB-9C19-3F17-CFB8-08D88DACEF0F}"/>
              </a:ext>
            </a:extLst>
          </p:cNvPr>
          <p:cNvSpPr/>
          <p:nvPr/>
        </p:nvSpPr>
        <p:spPr>
          <a:xfrm>
            <a:off x="6021984" y="627626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70BA546A-D5C9-A8F4-670F-11A913942414}"/>
              </a:ext>
            </a:extLst>
          </p:cNvPr>
          <p:cNvSpPr/>
          <p:nvPr/>
        </p:nvSpPr>
        <p:spPr>
          <a:xfrm>
            <a:off x="7696200" y="6276261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09BFC8A-1194-323E-0DE2-EC71F454CD31}"/>
              </a:ext>
            </a:extLst>
          </p:cNvPr>
          <p:cNvSpPr/>
          <p:nvPr/>
        </p:nvSpPr>
        <p:spPr>
          <a:xfrm>
            <a:off x="5938665" y="3307368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0CCBCD0-E973-7134-A649-E1B314D9E31C}"/>
              </a:ext>
            </a:extLst>
          </p:cNvPr>
          <p:cNvSpPr/>
          <p:nvPr/>
        </p:nvSpPr>
        <p:spPr>
          <a:xfrm>
            <a:off x="7636041" y="3307368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03C8025-463D-A853-7FA2-E98680313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674" y="3625828"/>
            <a:ext cx="1010897" cy="8399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7EA0077-820A-026A-62CD-F4B8D7DCA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640" y="3625828"/>
            <a:ext cx="896733" cy="1009034"/>
          </a:xfrm>
          <a:prstGeom prst="rect">
            <a:avLst/>
          </a:prstGeom>
        </p:spPr>
      </p:pic>
      <p:pic>
        <p:nvPicPr>
          <p:cNvPr id="31" name="Picture 2" descr="What is Nginx?. In this article, we're learning about… | by Kasun  Dissanayake | Geek Culture | Medium">
            <a:extLst>
              <a:ext uri="{FF2B5EF4-FFF2-40B4-BE49-F238E27FC236}">
                <a16:creationId xmlns:a16="http://schemas.microsoft.com/office/drawing/2014/main" id="{B9BC085B-4DB9-ADE9-5AC7-D714469A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89" y="3794990"/>
            <a:ext cx="1536303" cy="61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52D7D59C-40B3-ECA0-8FAA-5C86BB1B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281" y="3863760"/>
            <a:ext cx="1350552" cy="4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1F937F3F-CE61-E72C-2877-7C801807E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56924" y="3575931"/>
            <a:ext cx="1148398" cy="114839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C1CFAF5-7B17-A745-3F3E-9BCE92E8532B}"/>
              </a:ext>
            </a:extLst>
          </p:cNvPr>
          <p:cNvSpPr txBox="1"/>
          <p:nvPr/>
        </p:nvSpPr>
        <p:spPr>
          <a:xfrm>
            <a:off x="12035502" y="2815084"/>
            <a:ext cx="115929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CI / CD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66506AB5-2346-7A71-9620-1A11C810B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5474" y="6770590"/>
            <a:ext cx="1335872" cy="483519"/>
          </a:xfrm>
          <a:prstGeom prst="rect">
            <a:avLst/>
          </a:prstGeom>
        </p:spPr>
      </p:pic>
      <p:pic>
        <p:nvPicPr>
          <p:cNvPr id="3078" name="Picture 6" descr="Figma Logo Download In SVG Or PNG LogosArchive, 48% OFF">
            <a:extLst>
              <a:ext uri="{FF2B5EF4-FFF2-40B4-BE49-F238E27FC236}">
                <a16:creationId xmlns:a16="http://schemas.microsoft.com/office/drawing/2014/main" id="{2D2C6439-C669-F133-2864-367FD847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3" y="6909553"/>
            <a:ext cx="1376684" cy="3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rsion Control/Git - Wikiversity">
            <a:extLst>
              <a:ext uri="{FF2B5EF4-FFF2-40B4-BE49-F238E27FC236}">
                <a16:creationId xmlns:a16="http://schemas.microsoft.com/office/drawing/2014/main" id="{8CE405B0-FE55-7344-104D-BAAB7A2C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57" y="6778974"/>
            <a:ext cx="1253370" cy="51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F483532A-C539-FB46-9C94-77C2941356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5070" y="6640704"/>
            <a:ext cx="826705" cy="7432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A2C2225-3D39-B7C3-C0AF-062E8661D593}"/>
              </a:ext>
            </a:extLst>
          </p:cNvPr>
          <p:cNvSpPr txBox="1"/>
          <p:nvPr/>
        </p:nvSpPr>
        <p:spPr>
          <a:xfrm>
            <a:off x="2667000" y="5715701"/>
            <a:ext cx="202170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rPr>
              <a:t>Collaboration</a:t>
            </a:r>
            <a:endParaRPr lang="ko-KR" altLang="en-US" sz="2400" b="1" dirty="0">
              <a:solidFill>
                <a:srgbClr val="030722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6C279BAA-B730-AD3B-9035-D50C433EAC56}"/>
              </a:ext>
            </a:extLst>
          </p:cNvPr>
          <p:cNvSpPr/>
          <p:nvPr/>
        </p:nvSpPr>
        <p:spPr>
          <a:xfrm>
            <a:off x="9880358" y="5581806"/>
            <a:ext cx="5334670" cy="2299862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id="{E2E92347-AEC5-C90B-EB24-2048EE60FE2E}"/>
              </a:ext>
            </a:extLst>
          </p:cNvPr>
          <p:cNvSpPr/>
          <p:nvPr/>
        </p:nvSpPr>
        <p:spPr>
          <a:xfrm>
            <a:off x="10032759" y="6267606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EF87C3-6C31-2934-0984-EE8AA4D2E50A}"/>
              </a:ext>
            </a:extLst>
          </p:cNvPr>
          <p:cNvSpPr txBox="1"/>
          <p:nvPr/>
        </p:nvSpPr>
        <p:spPr>
          <a:xfrm>
            <a:off x="10080931" y="5708615"/>
            <a:ext cx="153279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Container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69" name="사각형: 둥근 모서리 68">
            <a:extLst>
              <a:ext uri="{FF2B5EF4-FFF2-40B4-BE49-F238E27FC236}">
                <a16:creationId xmlns:a16="http://schemas.microsoft.com/office/drawing/2014/main" id="{FCC57AF1-8572-8104-7F05-235E6E3860E8}"/>
              </a:ext>
            </a:extLst>
          </p:cNvPr>
          <p:cNvSpPr/>
          <p:nvPr/>
        </p:nvSpPr>
        <p:spPr>
          <a:xfrm>
            <a:off x="11730135" y="6267606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9E889777-7E85-6807-020B-2F82A68CA2CF}"/>
              </a:ext>
            </a:extLst>
          </p:cNvPr>
          <p:cNvSpPr/>
          <p:nvPr/>
        </p:nvSpPr>
        <p:spPr>
          <a:xfrm>
            <a:off x="13427511" y="6267606"/>
            <a:ext cx="160020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E42B4FDA-4312-4149-083F-F829DEA66D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44706" y="6343013"/>
            <a:ext cx="1390494" cy="1390494"/>
          </a:xfrm>
          <a:prstGeom prst="rect">
            <a:avLst/>
          </a:prstGeom>
        </p:spPr>
      </p:pic>
      <p:pic>
        <p:nvPicPr>
          <p:cNvPr id="75" name="Picture 12" descr="What is Kubernetes?. What is Kubernetes? | by Jaydeep Patil | Medium">
            <a:extLst>
              <a:ext uri="{FF2B5EF4-FFF2-40B4-BE49-F238E27FC236}">
                <a16:creationId xmlns:a16="http://schemas.microsoft.com/office/drawing/2014/main" id="{B2983CA3-161B-6486-016E-2D1CCC6A8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195" y="6590420"/>
            <a:ext cx="1607942" cy="8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GitHub - containerd/containerd: An open and reliable container runtime">
            <a:extLst>
              <a:ext uri="{FF2B5EF4-FFF2-40B4-BE49-F238E27FC236}">
                <a16:creationId xmlns:a16="http://schemas.microsoft.com/office/drawing/2014/main" id="{46AF37CD-8E0C-CBED-FE8E-503472A0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087" y="6829834"/>
            <a:ext cx="1473713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27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순서도: 저장 데이터 4106">
            <a:extLst>
              <a:ext uri="{FF2B5EF4-FFF2-40B4-BE49-F238E27FC236}">
                <a16:creationId xmlns:a16="http://schemas.microsoft.com/office/drawing/2014/main" id="{C3478451-DA73-1A9F-6856-BA20BD2C0899}"/>
              </a:ext>
            </a:extLst>
          </p:cNvPr>
          <p:cNvSpPr/>
          <p:nvPr/>
        </p:nvSpPr>
        <p:spPr>
          <a:xfrm rot="10800000" flipH="1">
            <a:off x="12136101" y="3512049"/>
            <a:ext cx="1580274" cy="3679657"/>
          </a:xfrm>
          <a:prstGeom prst="flowChartOnlineStorage">
            <a:avLst/>
          </a:prstGeom>
          <a:solidFill>
            <a:srgbClr val="025A4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106" name="순서도: 저장 데이터 4105">
            <a:extLst>
              <a:ext uri="{FF2B5EF4-FFF2-40B4-BE49-F238E27FC236}">
                <a16:creationId xmlns:a16="http://schemas.microsoft.com/office/drawing/2014/main" id="{6A5B0E5D-35FB-32BB-5449-F3D6C63782B3}"/>
              </a:ext>
            </a:extLst>
          </p:cNvPr>
          <p:cNvSpPr/>
          <p:nvPr/>
        </p:nvSpPr>
        <p:spPr>
          <a:xfrm rot="10800000" flipH="1">
            <a:off x="10617385" y="3530664"/>
            <a:ext cx="1580274" cy="3679657"/>
          </a:xfrm>
          <a:prstGeom prst="flowChartOnlineStorage">
            <a:avLst/>
          </a:prstGeom>
          <a:solidFill>
            <a:srgbClr val="9A6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105" name="순서도: 저장 데이터 4104">
            <a:extLst>
              <a:ext uri="{FF2B5EF4-FFF2-40B4-BE49-F238E27FC236}">
                <a16:creationId xmlns:a16="http://schemas.microsoft.com/office/drawing/2014/main" id="{72417814-8A3E-6506-84DE-7B99FAE20034}"/>
              </a:ext>
            </a:extLst>
          </p:cNvPr>
          <p:cNvSpPr/>
          <p:nvPr/>
        </p:nvSpPr>
        <p:spPr>
          <a:xfrm rot="10800000" flipH="1">
            <a:off x="9128318" y="3560814"/>
            <a:ext cx="1580274" cy="3679657"/>
          </a:xfrm>
          <a:prstGeom prst="flowChartOnlineStorage">
            <a:avLst/>
          </a:prstGeom>
          <a:solidFill>
            <a:srgbClr val="780A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104" name="순서도: 저장 데이터 4103">
            <a:extLst>
              <a:ext uri="{FF2B5EF4-FFF2-40B4-BE49-F238E27FC236}">
                <a16:creationId xmlns:a16="http://schemas.microsoft.com/office/drawing/2014/main" id="{70980359-2DAB-AD04-ED60-E8A957F2EC0A}"/>
              </a:ext>
            </a:extLst>
          </p:cNvPr>
          <p:cNvSpPr/>
          <p:nvPr/>
        </p:nvSpPr>
        <p:spPr>
          <a:xfrm rot="10800000" flipH="1">
            <a:off x="6817654" y="3523843"/>
            <a:ext cx="1580274" cy="3679657"/>
          </a:xfrm>
          <a:prstGeom prst="flowChartOnlineStorage">
            <a:avLst/>
          </a:prstGeom>
          <a:solidFill>
            <a:srgbClr val="083C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103" name="순서도: 저장 데이터 4102">
            <a:extLst>
              <a:ext uri="{FF2B5EF4-FFF2-40B4-BE49-F238E27FC236}">
                <a16:creationId xmlns:a16="http://schemas.microsoft.com/office/drawing/2014/main" id="{6C2D7E7B-B713-0839-3A3B-68D26C9ABE76}"/>
              </a:ext>
            </a:extLst>
          </p:cNvPr>
          <p:cNvSpPr/>
          <p:nvPr/>
        </p:nvSpPr>
        <p:spPr>
          <a:xfrm rot="10800000" flipH="1">
            <a:off x="5298306" y="3530664"/>
            <a:ext cx="1580274" cy="3679657"/>
          </a:xfrm>
          <a:prstGeom prst="flowChartOnlineStorage">
            <a:avLst/>
          </a:prstGeom>
          <a:solidFill>
            <a:srgbClr val="025A4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102" name="순서도: 저장 데이터 4101">
            <a:extLst>
              <a:ext uri="{FF2B5EF4-FFF2-40B4-BE49-F238E27FC236}">
                <a16:creationId xmlns:a16="http://schemas.microsoft.com/office/drawing/2014/main" id="{1F81AF4A-8D9E-982E-CC72-BEF7035FC479}"/>
              </a:ext>
            </a:extLst>
          </p:cNvPr>
          <p:cNvSpPr/>
          <p:nvPr/>
        </p:nvSpPr>
        <p:spPr>
          <a:xfrm rot="10800000" flipH="1">
            <a:off x="3729784" y="3515841"/>
            <a:ext cx="1580274" cy="3679657"/>
          </a:xfrm>
          <a:prstGeom prst="flowChartOnlineStorage">
            <a:avLst/>
          </a:prstGeom>
          <a:solidFill>
            <a:srgbClr val="9A6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101" name="순서도: 저장 데이터 4100">
            <a:extLst>
              <a:ext uri="{FF2B5EF4-FFF2-40B4-BE49-F238E27FC236}">
                <a16:creationId xmlns:a16="http://schemas.microsoft.com/office/drawing/2014/main" id="{0F7D5239-4A50-0E7D-2981-3FA4593FBA9E}"/>
              </a:ext>
            </a:extLst>
          </p:cNvPr>
          <p:cNvSpPr/>
          <p:nvPr/>
        </p:nvSpPr>
        <p:spPr>
          <a:xfrm rot="10800000" flipH="1">
            <a:off x="2238364" y="3512049"/>
            <a:ext cx="1580274" cy="3679657"/>
          </a:xfrm>
          <a:prstGeom prst="flowChartOnlineStorage">
            <a:avLst/>
          </a:prstGeom>
          <a:solidFill>
            <a:srgbClr val="780A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60" name="화살표: 오른쪽 59">
            <a:extLst>
              <a:ext uri="{FF2B5EF4-FFF2-40B4-BE49-F238E27FC236}">
                <a16:creationId xmlns:a16="http://schemas.microsoft.com/office/drawing/2014/main" id="{3E7B21A7-289D-8CEF-D7B9-715DC4714176}"/>
              </a:ext>
            </a:extLst>
          </p:cNvPr>
          <p:cNvSpPr/>
          <p:nvPr/>
        </p:nvSpPr>
        <p:spPr>
          <a:xfrm>
            <a:off x="1923983" y="5237858"/>
            <a:ext cx="13193486" cy="428179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/>
          </a:p>
        </p:txBody>
      </p:sp>
      <p:sp>
        <p:nvSpPr>
          <p:cNvPr id="55" name="사각형: 잘린 한쪽 모서리 54">
            <a:extLst>
              <a:ext uri="{FF2B5EF4-FFF2-40B4-BE49-F238E27FC236}">
                <a16:creationId xmlns:a16="http://schemas.microsoft.com/office/drawing/2014/main" id="{120A1756-1603-6A6E-553B-FDA3F78DA03B}"/>
              </a:ext>
            </a:extLst>
          </p:cNvPr>
          <p:cNvSpPr/>
          <p:nvPr/>
        </p:nvSpPr>
        <p:spPr>
          <a:xfrm>
            <a:off x="3271160" y="7955105"/>
            <a:ext cx="3586840" cy="1623982"/>
          </a:xfrm>
          <a:prstGeom prst="snip1Rect">
            <a:avLst>
              <a:gd name="adj" fmla="val 25290"/>
            </a:avLst>
          </a:prstGeom>
          <a:solidFill>
            <a:srgbClr val="33333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4" name="순서도: 저장 데이터 23">
            <a:extLst>
              <a:ext uri="{FF2B5EF4-FFF2-40B4-BE49-F238E27FC236}">
                <a16:creationId xmlns:a16="http://schemas.microsoft.com/office/drawing/2014/main" id="{992CEA81-93E0-0CD5-C4F2-CF19A8E085CB}"/>
              </a:ext>
            </a:extLst>
          </p:cNvPr>
          <p:cNvSpPr/>
          <p:nvPr/>
        </p:nvSpPr>
        <p:spPr>
          <a:xfrm rot="10800000">
            <a:off x="2472608" y="3515066"/>
            <a:ext cx="1580274" cy="3679657"/>
          </a:xfrm>
          <a:prstGeom prst="flowChartOnlineStorage">
            <a:avLst/>
          </a:prstGeom>
          <a:solidFill>
            <a:srgbClr val="A00E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4" name="순서도: 저장 데이터 3">
            <a:extLst>
              <a:ext uri="{FF2B5EF4-FFF2-40B4-BE49-F238E27FC236}">
                <a16:creationId xmlns:a16="http://schemas.microsoft.com/office/drawing/2014/main" id="{12671B46-23FD-A321-5FF8-66AC0F8DD706}"/>
              </a:ext>
            </a:extLst>
          </p:cNvPr>
          <p:cNvSpPr/>
          <p:nvPr/>
        </p:nvSpPr>
        <p:spPr>
          <a:xfrm rot="10800000">
            <a:off x="3970501" y="3512824"/>
            <a:ext cx="1580274" cy="3679657"/>
          </a:xfrm>
          <a:prstGeom prst="flowChartOnlineStorage">
            <a:avLst/>
          </a:prstGeom>
          <a:solidFill>
            <a:srgbClr val="C98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5" name="순서도: 저장 데이터 4">
            <a:extLst>
              <a:ext uri="{FF2B5EF4-FFF2-40B4-BE49-F238E27FC236}">
                <a16:creationId xmlns:a16="http://schemas.microsoft.com/office/drawing/2014/main" id="{85F6CE5A-6114-8C6D-2A61-BBAA1D895646}"/>
              </a:ext>
            </a:extLst>
          </p:cNvPr>
          <p:cNvSpPr/>
          <p:nvPr/>
        </p:nvSpPr>
        <p:spPr>
          <a:xfrm rot="10800000">
            <a:off x="5509888" y="3530664"/>
            <a:ext cx="1580274" cy="3679657"/>
          </a:xfrm>
          <a:prstGeom prst="flowChartOnlineStorage">
            <a:avLst/>
          </a:prstGeom>
          <a:solidFill>
            <a:srgbClr val="0378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6" name="순서도: 저장 데이터 5">
            <a:extLst>
              <a:ext uri="{FF2B5EF4-FFF2-40B4-BE49-F238E27FC236}">
                <a16:creationId xmlns:a16="http://schemas.microsoft.com/office/drawing/2014/main" id="{DC0F8555-C33B-26F4-B375-76F9CE8A37AF}"/>
              </a:ext>
            </a:extLst>
          </p:cNvPr>
          <p:cNvSpPr/>
          <p:nvPr/>
        </p:nvSpPr>
        <p:spPr>
          <a:xfrm rot="10800000">
            <a:off x="7049144" y="3530665"/>
            <a:ext cx="1580274" cy="3679657"/>
          </a:xfrm>
          <a:prstGeom prst="flowChartOnlineStorage">
            <a:avLst/>
          </a:prstGeom>
          <a:solidFill>
            <a:srgbClr val="0A4E6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7" name="순서도: 저장 데이터 6">
            <a:extLst>
              <a:ext uri="{FF2B5EF4-FFF2-40B4-BE49-F238E27FC236}">
                <a16:creationId xmlns:a16="http://schemas.microsoft.com/office/drawing/2014/main" id="{8EA100DB-2809-12AD-B362-A1CB082A05B3}"/>
              </a:ext>
            </a:extLst>
          </p:cNvPr>
          <p:cNvSpPr/>
          <p:nvPr/>
        </p:nvSpPr>
        <p:spPr>
          <a:xfrm rot="10800000">
            <a:off x="9386305" y="3560814"/>
            <a:ext cx="1580274" cy="3679657"/>
          </a:xfrm>
          <a:prstGeom prst="flowChartOnlineStorage">
            <a:avLst/>
          </a:prstGeom>
          <a:solidFill>
            <a:srgbClr val="A00E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8" name="순서도: 저장 데이터 7">
            <a:extLst>
              <a:ext uri="{FF2B5EF4-FFF2-40B4-BE49-F238E27FC236}">
                <a16:creationId xmlns:a16="http://schemas.microsoft.com/office/drawing/2014/main" id="{2413F3C6-153B-4766-F456-BC688A67EF91}"/>
              </a:ext>
            </a:extLst>
          </p:cNvPr>
          <p:cNvSpPr/>
          <p:nvPr/>
        </p:nvSpPr>
        <p:spPr>
          <a:xfrm rot="10800000">
            <a:off x="12358961" y="3530665"/>
            <a:ext cx="1580274" cy="3679657"/>
          </a:xfrm>
          <a:prstGeom prst="flowChartOnlineStorage">
            <a:avLst/>
          </a:prstGeom>
          <a:solidFill>
            <a:srgbClr val="0378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sp>
        <p:nvSpPr>
          <p:cNvPr id="10" name="순서도: 저장 데이터 9">
            <a:extLst>
              <a:ext uri="{FF2B5EF4-FFF2-40B4-BE49-F238E27FC236}">
                <a16:creationId xmlns:a16="http://schemas.microsoft.com/office/drawing/2014/main" id="{7F3A1C5A-BDD0-9803-51B6-32EEEB60733C}"/>
              </a:ext>
            </a:extLst>
          </p:cNvPr>
          <p:cNvSpPr/>
          <p:nvPr/>
        </p:nvSpPr>
        <p:spPr>
          <a:xfrm rot="10800000">
            <a:off x="10872633" y="3530665"/>
            <a:ext cx="1580274" cy="3679657"/>
          </a:xfrm>
          <a:prstGeom prst="flowChartOnlineStorage">
            <a:avLst/>
          </a:prstGeom>
          <a:solidFill>
            <a:srgbClr val="C98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EDEC7F3-15CE-22CA-F120-048231C9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31" y="4675481"/>
            <a:ext cx="1043705" cy="1360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28E0AD-FD47-2F8B-F69F-A3DA2ABC513B}"/>
              </a:ext>
            </a:extLst>
          </p:cNvPr>
          <p:cNvSpPr txBox="1"/>
          <p:nvPr/>
        </p:nvSpPr>
        <p:spPr>
          <a:xfrm>
            <a:off x="2565701" y="5091041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err="1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FeedStatistics</a:t>
            </a:r>
            <a:endParaRPr lang="en-US" altLang="ko-KR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algn="ctr"/>
            <a:r>
              <a:rPr lang="en-US" altLang="ko-KR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Service</a:t>
            </a:r>
            <a:endParaRPr lang="ko-KR" altLang="en-US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6CA62-2F37-8775-D939-1A6766717F06}"/>
              </a:ext>
            </a:extLst>
          </p:cNvPr>
          <p:cNvSpPr txBox="1"/>
          <p:nvPr/>
        </p:nvSpPr>
        <p:spPr>
          <a:xfrm>
            <a:off x="5867400" y="5090268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i="0" u="none" strike="noStrike" dirty="0">
                <a:solidFill>
                  <a:schemeClr val="bg1"/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Min-Max</a:t>
            </a:r>
          </a:p>
          <a:p>
            <a:pPr algn="ctr"/>
            <a:r>
              <a:rPr lang="en-US" altLang="ko-KR" b="1" i="0" u="none" strike="noStrike" dirty="0">
                <a:solidFill>
                  <a:schemeClr val="bg1"/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Scaling</a:t>
            </a:r>
            <a:endParaRPr lang="ko-KR" altLang="en-US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BC8E8F8-2744-00E5-1349-B6458F456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642" y="4942314"/>
            <a:ext cx="856358" cy="856358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34B7D843-A6D8-BFF4-4780-D94C553FF5DF}"/>
              </a:ext>
            </a:extLst>
          </p:cNvPr>
          <p:cNvGrpSpPr/>
          <p:nvPr/>
        </p:nvGrpSpPr>
        <p:grpSpPr>
          <a:xfrm>
            <a:off x="3531066" y="8359330"/>
            <a:ext cx="3112471" cy="1077219"/>
            <a:chOff x="6211651" y="8020330"/>
            <a:chExt cx="3112471" cy="107721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7EBF57-95EC-1F75-DFB2-A2B70E29BAC1}"/>
                </a:ext>
              </a:extLst>
            </p:cNvPr>
            <p:cNvSpPr txBox="1"/>
            <p:nvPr/>
          </p:nvSpPr>
          <p:spPr>
            <a:xfrm>
              <a:off x="6211651" y="8020331"/>
              <a:ext cx="115448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member_1</a:t>
              </a:r>
            </a:p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member_1</a:t>
              </a:r>
            </a:p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member_2</a:t>
              </a:r>
            </a:p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...</a:t>
              </a:r>
              <a:endParaRPr lang="ko-KR" altLang="en-US" sz="16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58A35A-E07E-7312-3ECB-E5B0772E58BC}"/>
                </a:ext>
              </a:extLst>
            </p:cNvPr>
            <p:cNvSpPr txBox="1"/>
            <p:nvPr/>
          </p:nvSpPr>
          <p:spPr>
            <a:xfrm>
              <a:off x="7519336" y="8020331"/>
              <a:ext cx="10743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인사</a:t>
              </a:r>
              <a:endParaRPr lang="en-US" altLang="ko-KR" sz="16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r>
                <a:rPr lang="ko-KR" altLang="en-US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반갑습니다</a:t>
              </a:r>
              <a:endParaRPr lang="en-US" altLang="ko-KR" sz="16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r>
                <a:rPr lang="ko-KR" altLang="en-US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점심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A85BF4-366D-2FFB-1B7A-E325FDF37FE7}"/>
                </a:ext>
              </a:extLst>
            </p:cNvPr>
            <p:cNvSpPr txBox="1"/>
            <p:nvPr/>
          </p:nvSpPr>
          <p:spPr>
            <a:xfrm>
              <a:off x="8894196" y="8020330"/>
              <a:ext cx="4299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10</a:t>
              </a:r>
            </a:p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20</a:t>
              </a:r>
            </a:p>
            <a:p>
              <a:r>
                <a:rPr lang="en-US" altLang="ko-KR" sz="1600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14</a:t>
              </a:r>
              <a:endParaRPr lang="ko-KR" altLang="en-US" sz="16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3934A5E-AA01-F50E-F83F-566AF9FED940}"/>
              </a:ext>
            </a:extLst>
          </p:cNvPr>
          <p:cNvSpPr txBox="1"/>
          <p:nvPr/>
        </p:nvSpPr>
        <p:spPr>
          <a:xfrm>
            <a:off x="7339892" y="5307941"/>
            <a:ext cx="1162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데이터 모델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3B1D6FA-5696-B322-B3C0-C84BBF3D2A09}"/>
              </a:ext>
            </a:extLst>
          </p:cNvPr>
          <p:cNvGrpSpPr/>
          <p:nvPr/>
        </p:nvGrpSpPr>
        <p:grpSpPr>
          <a:xfrm>
            <a:off x="7543800" y="8121715"/>
            <a:ext cx="3389558" cy="1441385"/>
            <a:chOff x="2953234" y="4339416"/>
            <a:chExt cx="3389558" cy="1441385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632202F9-70CF-2880-6027-7ADC03AF732D}"/>
                </a:ext>
              </a:extLst>
            </p:cNvPr>
            <p:cNvSpPr/>
            <p:nvPr/>
          </p:nvSpPr>
          <p:spPr>
            <a:xfrm>
              <a:off x="2953234" y="4339416"/>
              <a:ext cx="3389558" cy="14413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622681-09AF-B925-9252-BC57EF9CD96A}"/>
                </a:ext>
              </a:extLst>
            </p:cNvPr>
            <p:cNvSpPr txBox="1"/>
            <p:nvPr/>
          </p:nvSpPr>
          <p:spPr>
            <a:xfrm>
              <a:off x="3736186" y="4422479"/>
              <a:ext cx="171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>
                  <a:latin typeface="Pretendard Light" panose="020B0600000101010101" charset="-127"/>
                  <a:ea typeface="Pretendard Light" panose="020B0600000101010101" charset="-127"/>
                </a:rPr>
                <a:t>피어슨</a:t>
              </a:r>
              <a:r>
                <a:rPr lang="ko-KR" altLang="en-US" b="1" dirty="0">
                  <a:latin typeface="Pretendard Light" panose="020B0600000101010101" charset="-127"/>
                  <a:ea typeface="Pretendard Light" panose="020B0600000101010101" charset="-127"/>
                </a:rPr>
                <a:t> 상관 계수</a:t>
              </a:r>
              <a:endParaRPr lang="en-US" altLang="ko-KR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9380554-6A44-37DC-69BC-181F32A2A65E}"/>
                    </a:ext>
                  </a:extLst>
                </p:cNvPr>
                <p:cNvSpPr txBox="1"/>
                <p:nvPr/>
              </p:nvSpPr>
              <p:spPr>
                <a:xfrm>
                  <a:off x="2972771" y="4804051"/>
                  <a:ext cx="3130088" cy="7698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𝑋𝑌</m:t>
                            </m:r>
                          </m:sub>
                        </m:s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b>
                                  <m:sSubPr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acc>
                                <m: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altLang="ko-K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altLang="ko-KR" sz="12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altLang="ko-KR" sz="1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sSup>
                                          <m:sSupPr>
                                            <m:ctrlP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/>
                                            </m:sSubSup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num>
                                  <m:den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 −1</m:t>
                                    </m:r>
                                  </m:den>
                                </m:f>
                              </m:e>
                            </m:rad>
                            <m:rad>
                              <m:radPr>
                                <m:degHide m:val="on"/>
                                <m:ctrlPr>
                                  <a:rPr lang="en-US" altLang="ko-K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altLang="ko-K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altLang="ko-KR" sz="12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altLang="ko-KR" sz="1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sSup>
                                          <m:sSupPr>
                                            <m:ctrlP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/>
                                            </m:sSubSup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ko-K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𝑌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num>
                                  <m:den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 −1</m:t>
                                    </m:r>
                                  </m:den>
                                </m:f>
                              </m:e>
                            </m:rad>
                          </m:den>
                        </m:f>
                      </m:oMath>
                    </m:oMathPara>
                  </a14:m>
                  <a:endParaRPr lang="ko-KR" altLang="en-US" sz="12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9380554-6A44-37DC-69BC-181F32A2A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2771" y="4804051"/>
                  <a:ext cx="3130088" cy="769826"/>
                </a:xfrm>
                <a:prstGeom prst="rect">
                  <a:avLst/>
                </a:prstGeom>
                <a:blipFill>
                  <a:blip r:embed="rId5"/>
                  <a:stretch>
                    <a:fillRect t="-41270" b="-3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D79E1711-F19B-19A7-14A9-841AB6E2A9F9}"/>
              </a:ext>
            </a:extLst>
          </p:cNvPr>
          <p:cNvSpPr/>
          <p:nvPr/>
        </p:nvSpPr>
        <p:spPr>
          <a:xfrm>
            <a:off x="8852738" y="3557358"/>
            <a:ext cx="339362" cy="36796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55D3DB-3E14-31C1-E487-B5DC1E9C6F5D}"/>
              </a:ext>
            </a:extLst>
          </p:cNvPr>
          <p:cNvSpPr txBox="1"/>
          <p:nvPr/>
        </p:nvSpPr>
        <p:spPr>
          <a:xfrm>
            <a:off x="9417596" y="5108883"/>
            <a:ext cx="1814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데이터</a:t>
            </a:r>
            <a:endParaRPr lang="en-US" altLang="ko-KR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유사도 측정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269909-110F-287A-2C0D-3712086D26B1}"/>
              </a:ext>
            </a:extLst>
          </p:cNvPr>
          <p:cNvSpPr txBox="1"/>
          <p:nvPr/>
        </p:nvSpPr>
        <p:spPr>
          <a:xfrm>
            <a:off x="10875260" y="5031309"/>
            <a:ext cx="187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User</a:t>
            </a:r>
          </a:p>
          <a:p>
            <a:pPr algn="ctr"/>
            <a:r>
              <a:rPr lang="en-US" altLang="ko-KR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Neighbor</a:t>
            </a:r>
          </a:p>
          <a:p>
            <a:pPr algn="ctr"/>
            <a:r>
              <a:rPr lang="en-US" altLang="ko-KR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hood</a:t>
            </a:r>
            <a:endParaRPr lang="ko-KR" altLang="en-US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5872A7-DF83-C543-8C94-4E3200F1AA9C}"/>
              </a:ext>
            </a:extLst>
          </p:cNvPr>
          <p:cNvSpPr txBox="1"/>
          <p:nvPr/>
        </p:nvSpPr>
        <p:spPr>
          <a:xfrm>
            <a:off x="12607734" y="5245474"/>
            <a:ext cx="1413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추천기</a:t>
            </a:r>
            <a:r>
              <a: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 생성</a:t>
            </a: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B3C03270-521B-6F4C-88C9-FD8E49CCB941}"/>
              </a:ext>
            </a:extLst>
          </p:cNvPr>
          <p:cNvCxnSpPr>
            <a:cxnSpLocks/>
          </p:cNvCxnSpPr>
          <p:nvPr/>
        </p:nvCxnSpPr>
        <p:spPr>
          <a:xfrm>
            <a:off x="4678998" y="7192481"/>
            <a:ext cx="267634" cy="741982"/>
          </a:xfrm>
          <a:prstGeom prst="line">
            <a:avLst/>
          </a:prstGeom>
          <a:ln w="381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DDD15B06-51AF-46B3-D7E7-D62573556B4B}"/>
                  </a:ext>
                </a:extLst>
              </p:cNvPr>
              <p:cNvSpPr/>
              <p:nvPr/>
            </p:nvSpPr>
            <p:spPr>
              <a:xfrm>
                <a:off x="4732727" y="1809843"/>
                <a:ext cx="2506273" cy="91649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𝑠𝑐𝑎𝑙𝑒𝑑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DDD15B06-51AF-46B3-D7E7-D62573556B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727" y="1809843"/>
                <a:ext cx="2506273" cy="9164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B7B7AF6C-0500-D7B3-5CDE-B213F1CBBB3E}"/>
              </a:ext>
            </a:extLst>
          </p:cNvPr>
          <p:cNvCxnSpPr>
            <a:cxnSpLocks/>
            <a:endCxn id="51" idx="2"/>
          </p:cNvCxnSpPr>
          <p:nvPr/>
        </p:nvCxnSpPr>
        <p:spPr>
          <a:xfrm flipH="1" flipV="1">
            <a:off x="5985864" y="2726339"/>
            <a:ext cx="154701" cy="786485"/>
          </a:xfrm>
          <a:prstGeom prst="line">
            <a:avLst/>
          </a:prstGeom>
          <a:ln w="381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각 삼각형 55">
            <a:extLst>
              <a:ext uri="{FF2B5EF4-FFF2-40B4-BE49-F238E27FC236}">
                <a16:creationId xmlns:a16="http://schemas.microsoft.com/office/drawing/2014/main" id="{0B725569-4184-D5DA-272C-CBE36D87692F}"/>
              </a:ext>
            </a:extLst>
          </p:cNvPr>
          <p:cNvSpPr/>
          <p:nvPr/>
        </p:nvSpPr>
        <p:spPr>
          <a:xfrm>
            <a:off x="6448553" y="7963108"/>
            <a:ext cx="409086" cy="396223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46F49B2B-0E5A-2F55-D7A2-56A647E0E2A1}"/>
              </a:ext>
            </a:extLst>
          </p:cNvPr>
          <p:cNvCxnSpPr>
            <a:cxnSpLocks/>
            <a:stCxn id="38" idx="2"/>
            <a:endCxn id="35" idx="0"/>
          </p:cNvCxnSpPr>
          <p:nvPr/>
        </p:nvCxnSpPr>
        <p:spPr>
          <a:xfrm>
            <a:off x="9022419" y="7237015"/>
            <a:ext cx="216160" cy="884700"/>
          </a:xfrm>
          <a:prstGeom prst="line">
            <a:avLst/>
          </a:prstGeom>
          <a:ln w="381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extBox 4098">
            <a:extLst>
              <a:ext uri="{FF2B5EF4-FFF2-40B4-BE49-F238E27FC236}">
                <a16:creationId xmlns:a16="http://schemas.microsoft.com/office/drawing/2014/main" id="{76FE45A3-EB18-C809-4471-6E2B99276845}"/>
              </a:ext>
            </a:extLst>
          </p:cNvPr>
          <p:cNvSpPr txBox="1"/>
          <p:nvPr/>
        </p:nvSpPr>
        <p:spPr>
          <a:xfrm>
            <a:off x="15292926" y="5237858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Gmarket Sans Bold" panose="020B0600000101010101" charset="-127"/>
                <a:ea typeface="Gmarket Sans Bold" panose="020B0600000101010101" charset="-127"/>
              </a:rPr>
              <a:t>회원 결과 추출</a:t>
            </a:r>
          </a:p>
        </p:txBody>
      </p: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48CFB05B-2D50-B462-B0F8-76548D726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A1ECE28-D509-AA68-4E0B-5F04AF3C63C2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9" name="Google Shape;347;p21">
              <a:extLst>
                <a:ext uri="{FF2B5EF4-FFF2-40B4-BE49-F238E27FC236}">
                  <a16:creationId xmlns:a16="http://schemas.microsoft.com/office/drawing/2014/main" id="{A269325F-0D4D-4925-7FBF-5CC1B1227FB8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1" name="Google Shape;348;p21">
                <a:extLst>
                  <a:ext uri="{FF2B5EF4-FFF2-40B4-BE49-F238E27FC236}">
                    <a16:creationId xmlns:a16="http://schemas.microsoft.com/office/drawing/2014/main" id="{03D31C88-0C99-E466-5BED-A80609B497D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349;p21">
                <a:extLst>
                  <a:ext uri="{FF2B5EF4-FFF2-40B4-BE49-F238E27FC236}">
                    <a16:creationId xmlns:a16="http://schemas.microsoft.com/office/drawing/2014/main" id="{D64B93FC-24BC-8CE8-D9B1-84DFBFE34CA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351;p21">
                <a:extLst>
                  <a:ext uri="{FF2B5EF4-FFF2-40B4-BE49-F238E27FC236}">
                    <a16:creationId xmlns:a16="http://schemas.microsoft.com/office/drawing/2014/main" id="{F05D12FE-88D8-76B7-4560-E4F3E2190D1C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40F6F-6963-3598-CAD4-9984CB4C3519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5" name="그림 14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701264EC-D23D-E587-D250-501C84C63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67C94DA-315D-AAAC-68C8-F68674A9AA6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Google Shape;311;p19">
            <a:extLst>
              <a:ext uri="{FF2B5EF4-FFF2-40B4-BE49-F238E27FC236}">
                <a16:creationId xmlns:a16="http://schemas.microsoft.com/office/drawing/2014/main" id="{ACE97212-7D7B-D143-6364-D90DC08792CC}"/>
              </a:ext>
            </a:extLst>
          </p:cNvPr>
          <p:cNvSpPr txBox="1"/>
          <p:nvPr/>
        </p:nvSpPr>
        <p:spPr>
          <a:xfrm>
            <a:off x="717663" y="698500"/>
            <a:ext cx="21779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Mahout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7885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F5C7881-C742-D46F-F61E-BD44FDD42DDC}"/>
              </a:ext>
            </a:extLst>
          </p:cNvPr>
          <p:cNvSpPr/>
          <p:nvPr/>
        </p:nvSpPr>
        <p:spPr>
          <a:xfrm>
            <a:off x="6142544" y="1026490"/>
            <a:ext cx="3363800" cy="80794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F20C98A-9BF9-FC46-7FB4-28F4F63499C8}"/>
              </a:ext>
            </a:extLst>
          </p:cNvPr>
          <p:cNvGrpSpPr/>
          <p:nvPr/>
        </p:nvGrpSpPr>
        <p:grpSpPr>
          <a:xfrm>
            <a:off x="1016145" y="2620661"/>
            <a:ext cx="3459601" cy="3289831"/>
            <a:chOff x="1016145" y="2620661"/>
            <a:chExt cx="3459601" cy="3289831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7836121A-63B9-B02A-81DF-23599B06C531}"/>
                </a:ext>
              </a:extLst>
            </p:cNvPr>
            <p:cNvSpPr/>
            <p:nvPr/>
          </p:nvSpPr>
          <p:spPr>
            <a:xfrm>
              <a:off x="1101311" y="3035666"/>
              <a:ext cx="3244182" cy="2874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4B8EBC8D-4135-F286-F7B1-702577C43C00}"/>
                </a:ext>
              </a:extLst>
            </p:cNvPr>
            <p:cNvSpPr/>
            <p:nvPr/>
          </p:nvSpPr>
          <p:spPr>
            <a:xfrm>
              <a:off x="1368387" y="3753652"/>
              <a:ext cx="2755119" cy="1423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0AB9423-AF60-2267-B942-8A7365E0A684}"/>
                </a:ext>
              </a:extLst>
            </p:cNvPr>
            <p:cNvSpPr/>
            <p:nvPr/>
          </p:nvSpPr>
          <p:spPr>
            <a:xfrm>
              <a:off x="1612771" y="3947420"/>
              <a:ext cx="2266351" cy="103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800" dirty="0" err="1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FilterChainProxy</a:t>
              </a:r>
              <a:endParaRPr lang="ko-KR" altLang="en-US" sz="1800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898B51-3956-DDAC-F71C-91957B8BF49E}"/>
                </a:ext>
              </a:extLst>
            </p:cNvPr>
            <p:cNvSpPr txBox="1"/>
            <p:nvPr/>
          </p:nvSpPr>
          <p:spPr>
            <a:xfrm>
              <a:off x="1016145" y="2620661"/>
              <a:ext cx="3459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Servlet </a:t>
              </a:r>
              <a:r>
                <a:rPr lang="en-US" altLang="ko-KR" sz="2400" dirty="0" err="1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FilterChain</a:t>
              </a:r>
              <a:endParaRPr lang="ko-KR" altLang="en-US" sz="24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379ED0-A594-4498-C0CB-F3D978239910}"/>
                </a:ext>
              </a:extLst>
            </p:cNvPr>
            <p:cNvSpPr txBox="1"/>
            <p:nvPr/>
          </p:nvSpPr>
          <p:spPr>
            <a:xfrm>
              <a:off x="1462161" y="3338440"/>
              <a:ext cx="2608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DelegatingFilterProxy</a:t>
              </a:r>
              <a:endParaRPr lang="ko-KR" altLang="en-US" sz="2000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5005057-24A4-7B59-3A33-E3A2467FAAAE}"/>
              </a:ext>
            </a:extLst>
          </p:cNvPr>
          <p:cNvSpPr txBox="1"/>
          <p:nvPr/>
        </p:nvSpPr>
        <p:spPr>
          <a:xfrm>
            <a:off x="6315737" y="470874"/>
            <a:ext cx="3015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SecurityFilterChain</a:t>
            </a:r>
            <a:endParaRPr lang="ko-KR" altLang="en-US" sz="20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D5F82362-911A-ABA2-9B5E-CE950ECF931F}"/>
              </a:ext>
            </a:extLst>
          </p:cNvPr>
          <p:cNvCxnSpPr>
            <a:stCxn id="17" idx="3"/>
          </p:cNvCxnSpPr>
          <p:nvPr/>
        </p:nvCxnSpPr>
        <p:spPr>
          <a:xfrm>
            <a:off x="3879122" y="4465312"/>
            <a:ext cx="2273017" cy="7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그룹 2">
            <a:extLst>
              <a:ext uri="{FF2B5EF4-FFF2-40B4-BE49-F238E27FC236}">
                <a16:creationId xmlns:a16="http://schemas.microsoft.com/office/drawing/2014/main" id="{B3F8E0BC-0ED0-850E-A204-DB30D019CE4A}"/>
              </a:ext>
            </a:extLst>
          </p:cNvPr>
          <p:cNvGrpSpPr/>
          <p:nvPr/>
        </p:nvGrpSpPr>
        <p:grpSpPr>
          <a:xfrm>
            <a:off x="9931729" y="1408914"/>
            <a:ext cx="6457099" cy="5477266"/>
            <a:chOff x="9719762" y="3089057"/>
            <a:chExt cx="6457099" cy="5477266"/>
          </a:xfrm>
        </p:grpSpPr>
        <p:sp>
          <p:nvSpPr>
            <p:cNvPr id="36" name="순서도: 판단 35">
              <a:extLst>
                <a:ext uri="{FF2B5EF4-FFF2-40B4-BE49-F238E27FC236}">
                  <a16:creationId xmlns:a16="http://schemas.microsoft.com/office/drawing/2014/main" id="{A9CB2455-716A-F919-C708-5F1EA238FC05}"/>
                </a:ext>
              </a:extLst>
            </p:cNvPr>
            <p:cNvSpPr/>
            <p:nvPr/>
          </p:nvSpPr>
          <p:spPr>
            <a:xfrm>
              <a:off x="9719762" y="3089057"/>
              <a:ext cx="2947529" cy="989126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인가가 필요한</a:t>
              </a:r>
              <a:endParaRPr lang="en-US" altLang="ko-KR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algn="ctr"/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요청인가</a:t>
              </a:r>
              <a:r>
                <a:rPr lang="en-US" altLang="ko-KR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?</a:t>
              </a:r>
              <a:endParaRPr lang="ko-KR" altLang="en-US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7" name="순서도: 판단 36">
              <a:extLst>
                <a:ext uri="{FF2B5EF4-FFF2-40B4-BE49-F238E27FC236}">
                  <a16:creationId xmlns:a16="http://schemas.microsoft.com/office/drawing/2014/main" id="{E716E875-44DB-32E4-2804-BA20BBA9C5EF}"/>
                </a:ext>
              </a:extLst>
            </p:cNvPr>
            <p:cNvSpPr/>
            <p:nvPr/>
          </p:nvSpPr>
          <p:spPr>
            <a:xfrm>
              <a:off x="9719762" y="4611071"/>
              <a:ext cx="2947529" cy="989126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인증된 요청인가</a:t>
              </a:r>
              <a:r>
                <a:rPr lang="en-US" altLang="ko-KR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?</a:t>
              </a:r>
            </a:p>
          </p:txBody>
        </p:sp>
        <p:sp>
          <p:nvSpPr>
            <p:cNvPr id="38" name="순서도: 판단 37">
              <a:extLst>
                <a:ext uri="{FF2B5EF4-FFF2-40B4-BE49-F238E27FC236}">
                  <a16:creationId xmlns:a16="http://schemas.microsoft.com/office/drawing/2014/main" id="{D4037052-0E46-E084-48FC-EBD510FB1686}"/>
                </a:ext>
              </a:extLst>
            </p:cNvPr>
            <p:cNvSpPr/>
            <p:nvPr/>
          </p:nvSpPr>
          <p:spPr>
            <a:xfrm>
              <a:off x="9719762" y="6156126"/>
              <a:ext cx="2947529" cy="989126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인가된 요청인가</a:t>
              </a:r>
              <a:r>
                <a:rPr lang="en-US" altLang="ko-KR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?</a:t>
              </a:r>
              <a:endParaRPr lang="ko-KR" altLang="en-US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9" name="순서도: 처리 38">
              <a:extLst>
                <a:ext uri="{FF2B5EF4-FFF2-40B4-BE49-F238E27FC236}">
                  <a16:creationId xmlns:a16="http://schemas.microsoft.com/office/drawing/2014/main" id="{15F12D55-F09D-60B7-3A10-A147104FFC82}"/>
                </a:ext>
              </a:extLst>
            </p:cNvPr>
            <p:cNvSpPr/>
            <p:nvPr/>
          </p:nvSpPr>
          <p:spPr>
            <a:xfrm>
              <a:off x="14117822" y="3214537"/>
              <a:ext cx="2059039" cy="77313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통과</a:t>
              </a:r>
            </a:p>
          </p:txBody>
        </p:sp>
        <p:sp>
          <p:nvSpPr>
            <p:cNvPr id="42" name="순서도: 처리 41">
              <a:extLst>
                <a:ext uri="{FF2B5EF4-FFF2-40B4-BE49-F238E27FC236}">
                  <a16:creationId xmlns:a16="http://schemas.microsoft.com/office/drawing/2014/main" id="{A865A34E-BC9B-8AF7-C6D6-70E44CB332DB}"/>
                </a:ext>
              </a:extLst>
            </p:cNvPr>
            <p:cNvSpPr/>
            <p:nvPr/>
          </p:nvSpPr>
          <p:spPr>
            <a:xfrm>
              <a:off x="10152499" y="7793184"/>
              <a:ext cx="2059039" cy="77313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통과</a:t>
              </a:r>
            </a:p>
          </p:txBody>
        </p: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D0B7CFD3-DC40-80B9-39A1-A81DBA2B23DF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11193529" y="4078183"/>
              <a:ext cx="0" cy="532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BD9FA01F-28C2-CDB4-518E-797666EA6612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 flipH="1">
              <a:off x="11193529" y="5623238"/>
              <a:ext cx="8900" cy="532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EEC19E7F-DF90-9D2F-8CE8-B3052CD4E7DE}"/>
                </a:ext>
              </a:extLst>
            </p:cNvPr>
            <p:cNvCxnSpPr>
              <a:cxnSpLocks/>
            </p:cNvCxnSpPr>
            <p:nvPr/>
          </p:nvCxnSpPr>
          <p:spPr>
            <a:xfrm>
              <a:off x="11184625" y="7172772"/>
              <a:ext cx="0" cy="6204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E81E92EB-81EF-F062-D260-CC5347833BD5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12667293" y="3583619"/>
              <a:ext cx="1450531" cy="17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5775C135-4CC3-E561-F1AB-323FEFDCBEED}"/>
                </a:ext>
              </a:extLst>
            </p:cNvPr>
            <p:cNvCxnSpPr>
              <a:cxnSpLocks/>
            </p:cNvCxnSpPr>
            <p:nvPr/>
          </p:nvCxnSpPr>
          <p:spPr>
            <a:xfrm>
              <a:off x="12667290" y="5105715"/>
              <a:ext cx="1450531" cy="17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33BC1694-BBB8-0FBA-DCBD-3CB5A1068AF5}"/>
                </a:ext>
              </a:extLst>
            </p:cNvPr>
            <p:cNvCxnSpPr>
              <a:cxnSpLocks/>
            </p:cNvCxnSpPr>
            <p:nvPr/>
          </p:nvCxnSpPr>
          <p:spPr>
            <a:xfrm>
              <a:off x="12689777" y="6650689"/>
              <a:ext cx="1450531" cy="17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86090BA-8478-2651-3633-174CA787E7FF}"/>
                </a:ext>
              </a:extLst>
            </p:cNvPr>
            <p:cNvSpPr txBox="1"/>
            <p:nvPr/>
          </p:nvSpPr>
          <p:spPr>
            <a:xfrm>
              <a:off x="13041166" y="3318443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아니오</a:t>
              </a:r>
              <a:endParaRPr lang="ko-KR" altLang="en-US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AEBB27-658C-B389-2F30-4C2E28B78646}"/>
                </a:ext>
              </a:extLst>
            </p:cNvPr>
            <p:cNvSpPr txBox="1"/>
            <p:nvPr/>
          </p:nvSpPr>
          <p:spPr>
            <a:xfrm>
              <a:off x="13086136" y="4804734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아니오</a:t>
              </a:r>
              <a:endParaRPr lang="ko-KR" altLang="en-US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5DDEB5A-10E1-884C-869F-79F50D726E6E}"/>
                </a:ext>
              </a:extLst>
            </p:cNvPr>
            <p:cNvSpPr txBox="1"/>
            <p:nvPr/>
          </p:nvSpPr>
          <p:spPr>
            <a:xfrm>
              <a:off x="13086139" y="6351129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아니오</a:t>
              </a:r>
              <a:endParaRPr lang="ko-KR" altLang="en-US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E4A6538-6899-1282-8920-FB25B2DB06E9}"/>
                </a:ext>
              </a:extLst>
            </p:cNvPr>
            <p:cNvSpPr txBox="1"/>
            <p:nvPr/>
          </p:nvSpPr>
          <p:spPr>
            <a:xfrm>
              <a:off x="10789203" y="4228915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예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5ADD27-ABC0-7683-B3A8-09E79218DB0F}"/>
                </a:ext>
              </a:extLst>
            </p:cNvPr>
            <p:cNvSpPr txBox="1"/>
            <p:nvPr/>
          </p:nvSpPr>
          <p:spPr>
            <a:xfrm>
              <a:off x="10828132" y="5771676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예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DBA5C1-823D-AA7E-01E0-057A98BDAA0C}"/>
                </a:ext>
              </a:extLst>
            </p:cNvPr>
            <p:cNvSpPr txBox="1"/>
            <p:nvPr/>
          </p:nvSpPr>
          <p:spPr>
            <a:xfrm>
              <a:off x="10789185" y="7333090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예</a:t>
              </a:r>
            </a:p>
          </p:txBody>
        </p:sp>
        <p:sp>
          <p:nvSpPr>
            <p:cNvPr id="4" name="순서도: 처리 3">
              <a:extLst>
                <a:ext uri="{FF2B5EF4-FFF2-40B4-BE49-F238E27FC236}">
                  <a16:creationId xmlns:a16="http://schemas.microsoft.com/office/drawing/2014/main" id="{B01D7001-DC9C-81C2-F2FA-BDDB13CF6F53}"/>
                </a:ext>
              </a:extLst>
            </p:cNvPr>
            <p:cNvSpPr/>
            <p:nvPr/>
          </p:nvSpPr>
          <p:spPr>
            <a:xfrm>
              <a:off x="14117822" y="4727888"/>
              <a:ext cx="2059039" cy="773139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700" i="1" dirty="0">
                  <a:solidFill>
                    <a:srgbClr val="FF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401 Unauthorized</a:t>
              </a:r>
              <a:endParaRPr lang="ko-KR" altLang="en-US" sz="1700" i="1" dirty="0">
                <a:solidFill>
                  <a:srgbClr val="FF0000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5" name="순서도: 처리 4">
              <a:extLst>
                <a:ext uri="{FF2B5EF4-FFF2-40B4-BE49-F238E27FC236}">
                  <a16:creationId xmlns:a16="http://schemas.microsoft.com/office/drawing/2014/main" id="{2BD1FC89-548E-D164-5DF0-D56242D0CDB3}"/>
                </a:ext>
              </a:extLst>
            </p:cNvPr>
            <p:cNvSpPr/>
            <p:nvPr/>
          </p:nvSpPr>
          <p:spPr>
            <a:xfrm>
              <a:off x="14117822" y="6281605"/>
              <a:ext cx="2059039" cy="773139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700" i="1" dirty="0">
                  <a:solidFill>
                    <a:srgbClr val="FF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403 </a:t>
              </a:r>
            </a:p>
            <a:p>
              <a:pPr algn="ctr"/>
              <a:r>
                <a:rPr lang="en-US" altLang="ko-KR" sz="1700" i="1" dirty="0">
                  <a:solidFill>
                    <a:srgbClr val="FF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Forbidden</a:t>
              </a:r>
              <a:endParaRPr lang="ko-KR" altLang="en-US" sz="1700" i="1" dirty="0">
                <a:solidFill>
                  <a:srgbClr val="FF0000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</p:grpSp>
      <p:sp>
        <p:nvSpPr>
          <p:cNvPr id="14" name="화살표: 오각형 13">
            <a:extLst>
              <a:ext uri="{FF2B5EF4-FFF2-40B4-BE49-F238E27FC236}">
                <a16:creationId xmlns:a16="http://schemas.microsoft.com/office/drawing/2014/main" id="{725D66DA-42A5-9778-AFF7-9B863F1D39E1}"/>
              </a:ext>
            </a:extLst>
          </p:cNvPr>
          <p:cNvSpPr/>
          <p:nvPr/>
        </p:nvSpPr>
        <p:spPr>
          <a:xfrm rot="5400000">
            <a:off x="6941545" y="679950"/>
            <a:ext cx="1739910" cy="290293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err="1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39672663-8962-0B58-37C3-C42026DA76EA}"/>
              </a:ext>
            </a:extLst>
          </p:cNvPr>
          <p:cNvGrpSpPr/>
          <p:nvPr/>
        </p:nvGrpSpPr>
        <p:grpSpPr>
          <a:xfrm>
            <a:off x="6344991" y="2268239"/>
            <a:ext cx="2907955" cy="1739907"/>
            <a:chOff x="6344991" y="2268239"/>
            <a:chExt cx="2907955" cy="1739907"/>
          </a:xfrm>
          <a:solidFill>
            <a:srgbClr val="333333"/>
          </a:solidFill>
        </p:grpSpPr>
        <p:sp>
          <p:nvSpPr>
            <p:cNvPr id="2" name="화살표: 갈매기형 수장 1">
              <a:extLst>
                <a:ext uri="{FF2B5EF4-FFF2-40B4-BE49-F238E27FC236}">
                  <a16:creationId xmlns:a16="http://schemas.microsoft.com/office/drawing/2014/main" id="{2B15A627-CA05-DB95-3B35-9204EFC13A68}"/>
                </a:ext>
              </a:extLst>
            </p:cNvPr>
            <p:cNvSpPr/>
            <p:nvPr/>
          </p:nvSpPr>
          <p:spPr>
            <a:xfrm rot="5400000">
              <a:off x="6929015" y="1684215"/>
              <a:ext cx="1739907" cy="2907955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800" b="1" dirty="0" err="1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F6AED3-4FC1-0618-C728-55E747565B81}"/>
                </a:ext>
              </a:extLst>
            </p:cNvPr>
            <p:cNvSpPr txBox="1"/>
            <p:nvPr/>
          </p:nvSpPr>
          <p:spPr>
            <a:xfrm>
              <a:off x="6645197" y="3035659"/>
              <a:ext cx="23358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TokenAuthentication</a:t>
              </a:r>
              <a:endParaRPr lang="en-US" altLang="ko-KR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Filter</a:t>
              </a:r>
              <a:endPara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6293B576-A477-E3D7-9FD4-F8C4D3A8566C}"/>
              </a:ext>
            </a:extLst>
          </p:cNvPr>
          <p:cNvGrpSpPr/>
          <p:nvPr/>
        </p:nvGrpSpPr>
        <p:grpSpPr>
          <a:xfrm>
            <a:off x="6345676" y="3292957"/>
            <a:ext cx="2907955" cy="1739907"/>
            <a:chOff x="6345676" y="3292957"/>
            <a:chExt cx="2907955" cy="1739907"/>
          </a:xfrm>
          <a:solidFill>
            <a:srgbClr val="333333"/>
          </a:solidFill>
        </p:grpSpPr>
        <p:sp>
          <p:nvSpPr>
            <p:cNvPr id="7" name="화살표: 갈매기형 수장 6">
              <a:extLst>
                <a:ext uri="{FF2B5EF4-FFF2-40B4-BE49-F238E27FC236}">
                  <a16:creationId xmlns:a16="http://schemas.microsoft.com/office/drawing/2014/main" id="{9C79125A-2FDC-AB34-8698-1B85682783B0}"/>
                </a:ext>
              </a:extLst>
            </p:cNvPr>
            <p:cNvSpPr/>
            <p:nvPr/>
          </p:nvSpPr>
          <p:spPr>
            <a:xfrm rot="5400000">
              <a:off x="6929700" y="2708933"/>
              <a:ext cx="1739907" cy="2907955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800" b="1" dirty="0" err="1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D9E851-04E9-3EEC-1AB6-49ABE248F06A}"/>
                </a:ext>
              </a:extLst>
            </p:cNvPr>
            <p:cNvSpPr txBox="1"/>
            <p:nvPr/>
          </p:nvSpPr>
          <p:spPr>
            <a:xfrm>
              <a:off x="7233550" y="4247440"/>
              <a:ext cx="118494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AuthFilter</a:t>
              </a:r>
              <a:endPara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0A4A353B-CE22-895D-F55E-62A9D16C6BF1}"/>
              </a:ext>
            </a:extLst>
          </p:cNvPr>
          <p:cNvGrpSpPr/>
          <p:nvPr/>
        </p:nvGrpSpPr>
        <p:grpSpPr>
          <a:xfrm>
            <a:off x="6344991" y="4276808"/>
            <a:ext cx="2907955" cy="1739909"/>
            <a:chOff x="6344991" y="4276808"/>
            <a:chExt cx="2907955" cy="1739909"/>
          </a:xfrm>
        </p:grpSpPr>
        <p:sp>
          <p:nvSpPr>
            <p:cNvPr id="8" name="화살표: 갈매기형 수장 7">
              <a:extLst>
                <a:ext uri="{FF2B5EF4-FFF2-40B4-BE49-F238E27FC236}">
                  <a16:creationId xmlns:a16="http://schemas.microsoft.com/office/drawing/2014/main" id="{6667C41E-E753-06B7-0C28-AFE26985DDD7}"/>
                </a:ext>
              </a:extLst>
            </p:cNvPr>
            <p:cNvSpPr/>
            <p:nvPr/>
          </p:nvSpPr>
          <p:spPr>
            <a:xfrm rot="5400000">
              <a:off x="6929014" y="3692785"/>
              <a:ext cx="1739909" cy="290795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800" b="1" dirty="0" err="1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DD7FFA-F9E2-E2C3-BF96-C5F1A05E4B2D}"/>
                </a:ext>
              </a:extLst>
            </p:cNvPr>
            <p:cNvSpPr txBox="1"/>
            <p:nvPr/>
          </p:nvSpPr>
          <p:spPr>
            <a:xfrm>
              <a:off x="7604844" y="5203776"/>
              <a:ext cx="38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latin typeface="Pretendard Light" panose="020B0600000101010101" charset="-127"/>
                  <a:ea typeface="Pretendard Light" panose="020B0600000101010101" charset="-127"/>
                </a:rPr>
                <a:t>…</a:t>
              </a:r>
              <a:endParaRPr lang="ko-KR" altLang="en-US" sz="2000" b="1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DF1CC7F2-84F3-3ADD-F86E-D1C6D11EDE95}"/>
              </a:ext>
            </a:extLst>
          </p:cNvPr>
          <p:cNvGrpSpPr/>
          <p:nvPr/>
        </p:nvGrpSpPr>
        <p:grpSpPr>
          <a:xfrm>
            <a:off x="6344991" y="5272895"/>
            <a:ext cx="2907955" cy="1739909"/>
            <a:chOff x="6344991" y="5272895"/>
            <a:chExt cx="2907955" cy="1739909"/>
          </a:xfrm>
        </p:grpSpPr>
        <p:sp>
          <p:nvSpPr>
            <p:cNvPr id="9" name="화살표: 갈매기형 수장 8">
              <a:extLst>
                <a:ext uri="{FF2B5EF4-FFF2-40B4-BE49-F238E27FC236}">
                  <a16:creationId xmlns:a16="http://schemas.microsoft.com/office/drawing/2014/main" id="{58D1B846-CC1E-CD77-D7C6-F98C8B5B452A}"/>
                </a:ext>
              </a:extLst>
            </p:cNvPr>
            <p:cNvSpPr/>
            <p:nvPr/>
          </p:nvSpPr>
          <p:spPr>
            <a:xfrm rot="5400000">
              <a:off x="6929014" y="4688872"/>
              <a:ext cx="1739909" cy="290795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800" b="1" dirty="0" err="1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21BD9A-78BD-6C14-1BE6-7891CB8A7050}"/>
                </a:ext>
              </a:extLst>
            </p:cNvPr>
            <p:cNvSpPr txBox="1"/>
            <p:nvPr/>
          </p:nvSpPr>
          <p:spPr>
            <a:xfrm>
              <a:off x="6785416" y="6130847"/>
              <a:ext cx="2076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AuthorizationFilter</a:t>
              </a:r>
              <a:endParaRPr lang="ko-KR" altLang="en-US" b="1" dirty="0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8626E5A3-3F37-62A7-E63E-330F36EDCD4C}"/>
              </a:ext>
            </a:extLst>
          </p:cNvPr>
          <p:cNvGrpSpPr/>
          <p:nvPr/>
        </p:nvGrpSpPr>
        <p:grpSpPr>
          <a:xfrm>
            <a:off x="6360031" y="6257202"/>
            <a:ext cx="2907955" cy="1739909"/>
            <a:chOff x="6360031" y="6257202"/>
            <a:chExt cx="2907955" cy="1739909"/>
          </a:xfrm>
          <a:solidFill>
            <a:srgbClr val="333333"/>
          </a:solidFill>
        </p:grpSpPr>
        <p:sp>
          <p:nvSpPr>
            <p:cNvPr id="12" name="화살표: 갈매기형 수장 11">
              <a:extLst>
                <a:ext uri="{FF2B5EF4-FFF2-40B4-BE49-F238E27FC236}">
                  <a16:creationId xmlns:a16="http://schemas.microsoft.com/office/drawing/2014/main" id="{8612541D-4ECB-616B-B7E5-19F89684FC1E}"/>
                </a:ext>
              </a:extLst>
            </p:cNvPr>
            <p:cNvSpPr/>
            <p:nvPr/>
          </p:nvSpPr>
          <p:spPr>
            <a:xfrm rot="5400000">
              <a:off x="6944054" y="5673179"/>
              <a:ext cx="1739909" cy="2907955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800" b="1" dirty="0" err="1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484CC9-505F-B600-773E-3DB23B13F6BC}"/>
                </a:ext>
              </a:extLst>
            </p:cNvPr>
            <p:cNvSpPr txBox="1"/>
            <p:nvPr/>
          </p:nvSpPr>
          <p:spPr>
            <a:xfrm>
              <a:off x="6719625" y="7152115"/>
              <a:ext cx="214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TokenRefreshFilter</a:t>
              </a:r>
              <a:endPara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C09BE36D-5F4B-B633-2AD2-92D7445A1560}"/>
              </a:ext>
            </a:extLst>
          </p:cNvPr>
          <p:cNvGrpSpPr/>
          <p:nvPr/>
        </p:nvGrpSpPr>
        <p:grpSpPr>
          <a:xfrm>
            <a:off x="6375071" y="7256959"/>
            <a:ext cx="2907955" cy="1739909"/>
            <a:chOff x="6375071" y="7256959"/>
            <a:chExt cx="2907955" cy="1739909"/>
          </a:xfrm>
          <a:solidFill>
            <a:srgbClr val="333333"/>
          </a:solidFill>
        </p:grpSpPr>
        <p:sp>
          <p:nvSpPr>
            <p:cNvPr id="13" name="화살표: 갈매기형 수장 12">
              <a:extLst>
                <a:ext uri="{FF2B5EF4-FFF2-40B4-BE49-F238E27FC236}">
                  <a16:creationId xmlns:a16="http://schemas.microsoft.com/office/drawing/2014/main" id="{D2A82B3E-5E1C-4932-AEAE-2E765030EB70}"/>
                </a:ext>
              </a:extLst>
            </p:cNvPr>
            <p:cNvSpPr/>
            <p:nvPr/>
          </p:nvSpPr>
          <p:spPr>
            <a:xfrm rot="5400000">
              <a:off x="6959094" y="6672936"/>
              <a:ext cx="1739909" cy="2907955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800" b="1" dirty="0" err="1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4F5B47-E9E1-3832-5167-CF7B6E6F82B9}"/>
                </a:ext>
              </a:extLst>
            </p:cNvPr>
            <p:cNvSpPr txBox="1"/>
            <p:nvPr/>
          </p:nvSpPr>
          <p:spPr>
            <a:xfrm>
              <a:off x="6702018" y="8035769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AccessControlFilter</a:t>
              </a:r>
              <a:endParaRPr lang="ko-KR" altLang="en-US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C31A705-2D66-47AF-6C49-E2C72A48FBEA}"/>
              </a:ext>
            </a:extLst>
          </p:cNvPr>
          <p:cNvSpPr txBox="1"/>
          <p:nvPr/>
        </p:nvSpPr>
        <p:spPr>
          <a:xfrm>
            <a:off x="7598071" y="1710292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Pretendard Light" panose="020B0600000101010101" charset="-127"/>
                <a:ea typeface="Pretendard Light" panose="020B0600000101010101" charset="-127"/>
              </a:rPr>
              <a:t>…</a:t>
            </a:r>
            <a:endParaRPr lang="ko-KR" altLang="en-US" sz="20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9244E876-1879-0B5D-393A-86F9B36150CC}"/>
              </a:ext>
            </a:extLst>
          </p:cNvPr>
          <p:cNvGrpSpPr/>
          <p:nvPr/>
        </p:nvGrpSpPr>
        <p:grpSpPr>
          <a:xfrm>
            <a:off x="7829047" y="7271004"/>
            <a:ext cx="7784810" cy="1725864"/>
            <a:chOff x="7829047" y="7271004"/>
            <a:chExt cx="7784810" cy="1725864"/>
          </a:xfrm>
        </p:grpSpPr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20013B45-AE81-E179-72BD-B96BBF651401}"/>
                </a:ext>
              </a:extLst>
            </p:cNvPr>
            <p:cNvSpPr/>
            <p:nvPr/>
          </p:nvSpPr>
          <p:spPr>
            <a:xfrm>
              <a:off x="12250057" y="7271004"/>
              <a:ext cx="3363800" cy="1511207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800" b="1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Controller</a:t>
              </a:r>
              <a:endParaRPr lang="ko-KR" altLang="en-US" sz="1800" b="1" dirty="0" err="1">
                <a:solidFill>
                  <a:srgbClr val="030722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cxnSp>
          <p:nvCxnSpPr>
            <p:cNvPr id="50" name="연결선: 꺾임 49">
              <a:extLst>
                <a:ext uri="{FF2B5EF4-FFF2-40B4-BE49-F238E27FC236}">
                  <a16:creationId xmlns:a16="http://schemas.microsoft.com/office/drawing/2014/main" id="{328FE0F2-D9B0-C330-E4CA-48698D1F6D14}"/>
                </a:ext>
              </a:extLst>
            </p:cNvPr>
            <p:cNvCxnSpPr>
              <a:cxnSpLocks/>
              <a:stCxn id="13" idx="3"/>
              <a:endCxn id="44" idx="1"/>
            </p:cNvCxnSpPr>
            <p:nvPr/>
          </p:nvCxnSpPr>
          <p:spPr>
            <a:xfrm rot="5400000" flipH="1" flipV="1">
              <a:off x="9554422" y="6301233"/>
              <a:ext cx="970260" cy="4421009"/>
            </a:xfrm>
            <a:prstGeom prst="bentConnector4">
              <a:avLst>
                <a:gd name="adj1" fmla="val -54485"/>
                <a:gd name="adj2" fmla="val 59839"/>
              </a:avLst>
            </a:prstGeom>
            <a:ln w="28575">
              <a:headEnd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그림 20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9B99DD57-6701-7D5C-73F0-29066BB87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A13BEF1D-AC43-6A33-B33A-A0673EC12D19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3" name="Google Shape;347;p21">
              <a:extLst>
                <a:ext uri="{FF2B5EF4-FFF2-40B4-BE49-F238E27FC236}">
                  <a16:creationId xmlns:a16="http://schemas.microsoft.com/office/drawing/2014/main" id="{EF23B647-00B9-C9A5-8786-8D9506F2EA27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6" name="Google Shape;348;p21">
                <a:extLst>
                  <a:ext uri="{FF2B5EF4-FFF2-40B4-BE49-F238E27FC236}">
                    <a16:creationId xmlns:a16="http://schemas.microsoft.com/office/drawing/2014/main" id="{767F82C1-116C-AD2C-1E5C-3983F13B77F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349;p21">
                <a:extLst>
                  <a:ext uri="{FF2B5EF4-FFF2-40B4-BE49-F238E27FC236}">
                    <a16:creationId xmlns:a16="http://schemas.microsoft.com/office/drawing/2014/main" id="{4F9CC499-DAE9-B788-2B41-4BEC555CCCA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Google Shape;351;p21">
                <a:extLst>
                  <a:ext uri="{FF2B5EF4-FFF2-40B4-BE49-F238E27FC236}">
                    <a16:creationId xmlns:a16="http://schemas.microsoft.com/office/drawing/2014/main" id="{E4EC0CE6-6708-7A22-1620-97921465EC02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61EE99-684D-CE1A-E661-DACBD2DE511D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5" name="그림 24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EC361D5F-7525-6141-9BCD-B0B6A5D6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4A7C8CB-6768-7BD3-D281-3CDE51F70BB2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Google Shape;311;p19">
            <a:extLst>
              <a:ext uri="{FF2B5EF4-FFF2-40B4-BE49-F238E27FC236}">
                <a16:creationId xmlns:a16="http://schemas.microsoft.com/office/drawing/2014/main" id="{626370C2-003A-1DB2-0D35-7F7FBE79D9DB}"/>
              </a:ext>
            </a:extLst>
          </p:cNvPr>
          <p:cNvSpPr txBox="1"/>
          <p:nvPr/>
        </p:nvSpPr>
        <p:spPr>
          <a:xfrm>
            <a:off x="717663" y="698500"/>
            <a:ext cx="42353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Spring Security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59CBCA4-166C-5282-F70E-2F28F9F2DB43}"/>
              </a:ext>
            </a:extLst>
          </p:cNvPr>
          <p:cNvSpPr/>
          <p:nvPr/>
        </p:nvSpPr>
        <p:spPr>
          <a:xfrm>
            <a:off x="6076278" y="925210"/>
            <a:ext cx="3490048" cy="8335300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8C72621-F18C-C128-13B6-874E79F32E0D}"/>
              </a:ext>
            </a:extLst>
          </p:cNvPr>
          <p:cNvSpPr/>
          <p:nvPr/>
        </p:nvSpPr>
        <p:spPr>
          <a:xfrm>
            <a:off x="9850898" y="1290132"/>
            <a:ext cx="6698470" cy="5746455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148B720C-E9E0-C8A6-8E42-46A1B7D52CB2}"/>
              </a:ext>
            </a:extLst>
          </p:cNvPr>
          <p:cNvSpPr/>
          <p:nvPr/>
        </p:nvSpPr>
        <p:spPr>
          <a:xfrm>
            <a:off x="12123808" y="7152114"/>
            <a:ext cx="3573391" cy="1725971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93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8447C4DE-2FC7-3C00-F2E2-7A283D88C577}"/>
              </a:ext>
            </a:extLst>
          </p:cNvPr>
          <p:cNvSpPr/>
          <p:nvPr/>
        </p:nvSpPr>
        <p:spPr>
          <a:xfrm>
            <a:off x="7269283" y="5543451"/>
            <a:ext cx="10507985" cy="41720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2C841-5159-EF63-55A5-143B46D18096}"/>
              </a:ext>
            </a:extLst>
          </p:cNvPr>
          <p:cNvSpPr txBox="1"/>
          <p:nvPr/>
        </p:nvSpPr>
        <p:spPr>
          <a:xfrm>
            <a:off x="717663" y="1211883"/>
            <a:ext cx="87518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Gmarket Sans Medium" panose="020B0600000101010101" charset="-127"/>
                <a:ea typeface="Gmarket Sans Medium" panose="020B0600000101010101" charset="-127"/>
              </a:rPr>
              <a:t>성능 저하 없이 객체 바인딩</a:t>
            </a:r>
            <a:endParaRPr lang="en-US" altLang="ko-KR" sz="2400" dirty="0">
              <a:latin typeface="Gmarket Sans Medium" panose="020B0600000101010101" charset="-127"/>
              <a:ea typeface="Gmarket Sans Medium" panose="020B0600000101010101" charset="-127"/>
            </a:endParaRPr>
          </a:p>
          <a:p>
            <a:endParaRPr lang="en-US" altLang="ko-KR" sz="2400" dirty="0">
              <a:latin typeface="Gmarket Sans Bold" panose="020B0600000101010101" charset="-127"/>
              <a:ea typeface="Gmarket Sans Bold" panose="020B0600000101010101" charset="-127"/>
            </a:endParaRPr>
          </a:p>
          <a:p>
            <a:endParaRPr lang="en-US" altLang="ko-KR" sz="1600" dirty="0">
              <a:latin typeface="Gmarket Sans Medium" panose="020B0600000101010101" charset="-127"/>
              <a:ea typeface="Gmarket Sans Medium" panose="020B0600000101010101" charset="-127"/>
            </a:endParaRPr>
          </a:p>
          <a:p>
            <a:r>
              <a:rPr lang="en-US" altLang="ko-KR" sz="2400" dirty="0" err="1">
                <a:latin typeface="Gmarket Sans Bold" panose="020B0600000101010101" charset="-127"/>
                <a:ea typeface="Gmarket Sans Bold" panose="020B0600000101010101" charset="-127"/>
              </a:rPr>
              <a:t>MapStruct</a:t>
            </a:r>
            <a:r>
              <a:rPr lang="ko-KR" altLang="en-US" sz="2400" dirty="0">
                <a:latin typeface="Gmarket Sans Bold" panose="020B0600000101010101" charset="-127"/>
                <a:ea typeface="Gmarket Sans Bold" panose="020B0600000101010101" charset="-127"/>
              </a:rPr>
              <a:t>의 단점</a:t>
            </a:r>
            <a:endParaRPr lang="en-US" altLang="ko-KR" sz="1600" dirty="0">
              <a:latin typeface="Gmarket Sans Bold" panose="020B0600000101010101" charset="-127"/>
              <a:ea typeface="Gmarket Sans Bold" panose="020B0600000101010101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Gmarket Sans Medium" panose="020B0600000101010101" charset="-127"/>
              <a:ea typeface="Gmarket Sans Medium" panose="020B0600000101010101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오버로딩을 지원하지 않음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여러 개의 인터페이스와 메서드를 만들면 인터페이스명</a:t>
            </a:r>
            <a:r>
              <a:rPr lang="en-US" altLang="ko-KR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메서드명과</a:t>
            </a:r>
            <a:r>
              <a:rPr lang="ko-KR" altLang="en-US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 같은</a:t>
            </a:r>
            <a:endParaRPr lang="en-US" altLang="ko-KR" sz="16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   </a:t>
            </a:r>
            <a:r>
              <a:rPr lang="ko-KR" altLang="en-US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I</a:t>
            </a:r>
            <a:r>
              <a:rPr lang="en-US" altLang="ko-KR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dentifier</a:t>
            </a:r>
            <a:r>
              <a:rPr lang="ko-KR" altLang="en-US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가 너무 많아지고</a:t>
            </a:r>
            <a:r>
              <a:rPr lang="en-US" altLang="ko-KR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길어져 사용하기 </a:t>
            </a:r>
            <a:r>
              <a:rPr lang="ko-KR" altLang="en-US" sz="16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etendard Light" panose="020B0600000101010101" charset="-127"/>
                <a:ea typeface="Pretendard Light" panose="020B0600000101010101" charset="-127"/>
              </a:rPr>
              <a:t>번거로워짐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marL="285750" indent="-285750">
              <a:buFontTx/>
              <a:buChar char="-"/>
            </a:pPr>
            <a:endParaRPr lang="en-US" altLang="ko-KR" sz="1600" dirty="0">
              <a:latin typeface="Gmarket Sans Medium" panose="020B0600000101010101" charset="-127"/>
              <a:ea typeface="Gmarket Sans Medium" panose="020B0600000101010101" charset="-127"/>
            </a:endParaRPr>
          </a:p>
          <a:p>
            <a:pPr marL="285750" indent="-285750">
              <a:buFontTx/>
              <a:buChar char="-"/>
            </a:pPr>
            <a:endParaRPr lang="en-US" altLang="ko-KR" sz="1600" dirty="0">
              <a:latin typeface="Gmarket Sans Bold" panose="020B0600000101010101" charset="-127"/>
              <a:ea typeface="Gmarket Sans Bold" panose="020B0600000101010101" charset="-127"/>
            </a:endParaRPr>
          </a:p>
          <a:p>
            <a:r>
              <a:rPr lang="ko-KR" altLang="en-US" sz="2400" dirty="0">
                <a:latin typeface="Gmarket Sans Bold" panose="020B0600000101010101" charset="-127"/>
                <a:ea typeface="Gmarket Sans Bold" panose="020B0600000101010101" charset="-127"/>
              </a:rPr>
              <a:t>해결</a:t>
            </a:r>
            <a:endParaRPr lang="en-US" altLang="ko-KR" sz="2400" dirty="0">
              <a:latin typeface="Gmarket Sans Bold" panose="020B0600000101010101" charset="-127"/>
              <a:ea typeface="Gmarket Sans Bold" panose="020B0600000101010101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공통 인터페이스를 확장한 여러 인터페이스를 정의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09FFA52-BD38-491F-68E9-31C398DD67BE}"/>
              </a:ext>
            </a:extLst>
          </p:cNvPr>
          <p:cNvGrpSpPr/>
          <p:nvPr/>
        </p:nvGrpSpPr>
        <p:grpSpPr>
          <a:xfrm>
            <a:off x="9256731" y="828852"/>
            <a:ext cx="7842353" cy="3693075"/>
            <a:chOff x="9144000" y="482098"/>
            <a:chExt cx="7842353" cy="3693075"/>
          </a:xfrm>
        </p:grpSpPr>
        <p:sp>
          <p:nvSpPr>
            <p:cNvPr id="9" name="화살표: 오른쪽 8">
              <a:extLst>
                <a:ext uri="{FF2B5EF4-FFF2-40B4-BE49-F238E27FC236}">
                  <a16:creationId xmlns:a16="http://schemas.microsoft.com/office/drawing/2014/main" id="{51E95C78-A67E-E1E0-5B95-A7E8CCD90BE9}"/>
                </a:ext>
              </a:extLst>
            </p:cNvPr>
            <p:cNvSpPr/>
            <p:nvPr/>
          </p:nvSpPr>
          <p:spPr>
            <a:xfrm>
              <a:off x="10762938" y="2283561"/>
              <a:ext cx="4199744" cy="464695"/>
            </a:xfrm>
            <a:prstGeom prst="rightArrow">
              <a:avLst/>
            </a:prstGeom>
            <a:solidFill>
              <a:srgbClr val="ACB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7D77559F-A8BD-2E1C-E110-09FE8C3588A9}"/>
                </a:ext>
              </a:extLst>
            </p:cNvPr>
            <p:cNvSpPr/>
            <p:nvPr/>
          </p:nvSpPr>
          <p:spPr>
            <a:xfrm>
              <a:off x="9144000" y="903360"/>
              <a:ext cx="2023672" cy="3271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id = “member_1”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age = 13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role = ADMIN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phone = “010-...”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...</a:t>
              </a:r>
              <a:endPara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41A0A4-93E9-4553-05DA-99D76E7A6DC2}"/>
                </a:ext>
              </a:extLst>
            </p:cNvPr>
            <p:cNvSpPr txBox="1"/>
            <p:nvPr/>
          </p:nvSpPr>
          <p:spPr>
            <a:xfrm>
              <a:off x="9774962" y="48209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>
                  <a:latin typeface="Pretendard Light" panose="020B0600000101010101" charset="-127"/>
                  <a:ea typeface="Pretendard Light" panose="020B0600000101010101" charset="-127"/>
                </a:rPr>
                <a:t>Entity</a:t>
              </a:r>
              <a:endParaRPr lang="ko-KR" altLang="en-US" sz="18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575760-ABFF-1D07-D8B3-594EFAE87A85}"/>
                </a:ext>
              </a:extLst>
            </p:cNvPr>
            <p:cNvSpPr txBox="1"/>
            <p:nvPr/>
          </p:nvSpPr>
          <p:spPr>
            <a:xfrm>
              <a:off x="15638528" y="48209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>
                  <a:latin typeface="Pretendard Light" panose="020B0600000101010101" charset="-127"/>
                  <a:ea typeface="Pretendard Light" panose="020B0600000101010101" charset="-127"/>
                </a:rPr>
                <a:t>DTO</a:t>
              </a:r>
              <a:endParaRPr lang="ko-KR" altLang="en-US" sz="18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A3BE04D-436B-3C8F-5599-A160EA8BB6E1}"/>
                </a:ext>
              </a:extLst>
            </p:cNvPr>
            <p:cNvSpPr/>
            <p:nvPr/>
          </p:nvSpPr>
          <p:spPr>
            <a:xfrm>
              <a:off x="14962681" y="874486"/>
              <a:ext cx="2023672" cy="3271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id = “member_1”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age = 13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role = ADMIN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phone = “010-...”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Consolas" panose="020B0609020204030204" pitchFamily="49" charset="0"/>
                </a:rPr>
                <a:t>...</a:t>
              </a:r>
            </a:p>
            <a:p>
              <a:pPr algn="ctr"/>
              <a:endPara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381B1964-61DC-7729-7A8C-32BB912D5AE0}"/>
                </a:ext>
              </a:extLst>
            </p:cNvPr>
            <p:cNvSpPr/>
            <p:nvPr/>
          </p:nvSpPr>
          <p:spPr>
            <a:xfrm>
              <a:off x="11913311" y="1821320"/>
              <a:ext cx="2308843" cy="1443351"/>
            </a:xfrm>
            <a:prstGeom prst="round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dirty="0" err="1">
                  <a:solidFill>
                    <a:schemeClr val="bg1"/>
                  </a:solidFill>
                  <a:latin typeface="Gmarket Sans Medium" panose="020B0600000101010101" charset="-127"/>
                  <a:ea typeface="Gmarket Sans Medium" panose="020B0600000101010101" charset="-127"/>
                </a:rPr>
                <a:t>MapStruct</a:t>
              </a:r>
              <a:endParaRPr lang="ko-KR" altLang="en-US" sz="2400" dirty="0">
                <a:solidFill>
                  <a:schemeClr val="bg1"/>
                </a:solidFill>
                <a:latin typeface="Gmarket Sans Medium" panose="020B0600000101010101" charset="-127"/>
                <a:ea typeface="Gmarket Sans Medium" panose="020B0600000101010101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247619-BBDE-F66D-71BC-503EA907F8F0}"/>
                </a:ext>
              </a:extLst>
            </p:cNvPr>
            <p:cNvSpPr txBox="1"/>
            <p:nvPr/>
          </p:nvSpPr>
          <p:spPr>
            <a:xfrm>
              <a:off x="9558762" y="1164269"/>
              <a:ext cx="1204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onsolas" panose="020B0609020204030204" pitchFamily="49" charset="0"/>
                </a:rPr>
                <a:t>Member</a:t>
              </a:r>
              <a:endParaRPr lang="ko-KR" alt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4D8664-DE1C-41CB-F17A-A17C8DFC0A90}"/>
                </a:ext>
              </a:extLst>
            </p:cNvPr>
            <p:cNvSpPr txBox="1"/>
            <p:nvPr/>
          </p:nvSpPr>
          <p:spPr>
            <a:xfrm>
              <a:off x="15117551" y="1164268"/>
              <a:ext cx="1713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err="1">
                  <a:latin typeface="Consolas" panose="020B0609020204030204" pitchFamily="49" charset="0"/>
                </a:rPr>
                <a:t>MemberDto</a:t>
              </a:r>
              <a:endParaRPr lang="ko-KR" altLang="en-US" sz="2400" dirty="0">
                <a:latin typeface="Consolas" panose="020B0609020204030204" pitchFamily="49" charset="0"/>
              </a:endParaRPr>
            </a:p>
          </p:txBody>
        </p:sp>
      </p:grpSp>
      <p:pic>
        <p:nvPicPr>
          <p:cNvPr id="14" name="그림 1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2EB4B8D1-A91F-3B01-F5DD-9F6EF5371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18EE162B-6577-02DE-AA54-2D34055C8771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6" name="Google Shape;347;p21">
              <a:extLst>
                <a:ext uri="{FF2B5EF4-FFF2-40B4-BE49-F238E27FC236}">
                  <a16:creationId xmlns:a16="http://schemas.microsoft.com/office/drawing/2014/main" id="{185F54C3-5B51-7B14-03AC-82BBEE582278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9" name="Google Shape;348;p21">
                <a:extLst>
                  <a:ext uri="{FF2B5EF4-FFF2-40B4-BE49-F238E27FC236}">
                    <a16:creationId xmlns:a16="http://schemas.microsoft.com/office/drawing/2014/main" id="{749A27A9-5DCC-CD97-F6C7-BF11EE1A8591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349;p21">
                <a:extLst>
                  <a:ext uri="{FF2B5EF4-FFF2-40B4-BE49-F238E27FC236}">
                    <a16:creationId xmlns:a16="http://schemas.microsoft.com/office/drawing/2014/main" id="{8769DFD5-AA4F-4D9B-FC69-C37436B9C66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351;p21">
                <a:extLst>
                  <a:ext uri="{FF2B5EF4-FFF2-40B4-BE49-F238E27FC236}">
                    <a16:creationId xmlns:a16="http://schemas.microsoft.com/office/drawing/2014/main" id="{AB18E499-A1EA-BE4E-2111-0D61ECC70832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39ECC8-E5CA-C7FB-95BD-8DB8AE65F7FE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8" name="그림 1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F43C0533-601F-EDBE-D50B-60C4D2D72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39DB980-B8CB-34FD-0F59-2AE49FB9EE74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Google Shape;311;p19">
            <a:extLst>
              <a:ext uri="{FF2B5EF4-FFF2-40B4-BE49-F238E27FC236}">
                <a16:creationId xmlns:a16="http://schemas.microsoft.com/office/drawing/2014/main" id="{48C46222-6BB9-6544-7319-C032DF2B65FB}"/>
              </a:ext>
            </a:extLst>
          </p:cNvPr>
          <p:cNvSpPr txBox="1"/>
          <p:nvPr/>
        </p:nvSpPr>
        <p:spPr>
          <a:xfrm>
            <a:off x="717663" y="698500"/>
            <a:ext cx="2965338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Ma</a:t>
            </a:r>
            <a:r>
              <a:rPr lang="en-US" sz="3600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pStruct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80C9EA0-1D09-AB88-EFA9-E94178AADA7F}"/>
              </a:ext>
            </a:extLst>
          </p:cNvPr>
          <p:cNvSpPr/>
          <p:nvPr/>
        </p:nvSpPr>
        <p:spPr>
          <a:xfrm>
            <a:off x="7620000" y="6453953"/>
            <a:ext cx="9829800" cy="300419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507DE2B-9AC8-8FBF-FCFF-69BD5527EB1A}"/>
              </a:ext>
            </a:extLst>
          </p:cNvPr>
          <p:cNvSpPr/>
          <p:nvPr/>
        </p:nvSpPr>
        <p:spPr>
          <a:xfrm>
            <a:off x="8033193" y="7185776"/>
            <a:ext cx="1415607" cy="1918847"/>
          </a:xfrm>
          <a:prstGeom prst="roundRect">
            <a:avLst/>
          </a:prstGeom>
          <a:solidFill>
            <a:srgbClr val="E8DE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E5C052-38A3-B497-1F04-B9F98C101A90}"/>
              </a:ext>
            </a:extLst>
          </p:cNvPr>
          <p:cNvSpPr txBox="1"/>
          <p:nvPr/>
        </p:nvSpPr>
        <p:spPr>
          <a:xfrm>
            <a:off x="8033193" y="8050871"/>
            <a:ext cx="14156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Gmarket Sans Medium" panose="020B0600000101010101" charset="-127"/>
                <a:ea typeface="Gmarket Sans Medium" panose="020B0600000101010101" charset="-127"/>
              </a:defRPr>
            </a:lvl1pPr>
          </a:lstStyle>
          <a:p>
            <a:r>
              <a:rPr lang="en-US" altLang="ko-KR"/>
              <a:t>Binder</a:t>
            </a:r>
            <a:endParaRPr lang="ko-KR" altLang="en-US" dirty="0"/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A1A95D67-7526-B9F7-A8B0-2754E8A15578}"/>
              </a:ext>
            </a:extLst>
          </p:cNvPr>
          <p:cNvSpPr/>
          <p:nvPr/>
        </p:nvSpPr>
        <p:spPr>
          <a:xfrm>
            <a:off x="9864796" y="7185776"/>
            <a:ext cx="1415607" cy="1918847"/>
          </a:xfrm>
          <a:prstGeom prst="roundRect">
            <a:avLst/>
          </a:prstGeom>
          <a:solidFill>
            <a:srgbClr val="E8DE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9CF824-D899-96A9-7D32-EECD60EC1F84}"/>
              </a:ext>
            </a:extLst>
          </p:cNvPr>
          <p:cNvSpPr txBox="1"/>
          <p:nvPr/>
        </p:nvSpPr>
        <p:spPr>
          <a:xfrm>
            <a:off x="9864796" y="8050871"/>
            <a:ext cx="14156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Gmarket Sans Medium" panose="020B0600000101010101" charset="-127"/>
                <a:ea typeface="Gmarket Sans Medium" panose="020B0600000101010101" charset="-127"/>
              </a:defRPr>
            </a:lvl1pPr>
          </a:lstStyle>
          <a:p>
            <a:r>
              <a:rPr lang="en-US" altLang="ko-KR"/>
              <a:t>Binder</a:t>
            </a:r>
            <a:endParaRPr lang="ko-KR" altLang="en-US" dirty="0"/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F129D1B6-99FA-D132-628F-4F2818DBE930}"/>
              </a:ext>
            </a:extLst>
          </p:cNvPr>
          <p:cNvSpPr/>
          <p:nvPr/>
        </p:nvSpPr>
        <p:spPr>
          <a:xfrm>
            <a:off x="11756429" y="7185776"/>
            <a:ext cx="1415607" cy="1918847"/>
          </a:xfrm>
          <a:prstGeom prst="roundRect">
            <a:avLst/>
          </a:prstGeom>
          <a:solidFill>
            <a:srgbClr val="E8DE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5DDBC0-F5B4-5CF1-3866-8A0A0CA7D0AD}"/>
              </a:ext>
            </a:extLst>
          </p:cNvPr>
          <p:cNvSpPr txBox="1"/>
          <p:nvPr/>
        </p:nvSpPr>
        <p:spPr>
          <a:xfrm>
            <a:off x="11756429" y="8050871"/>
            <a:ext cx="14156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Gmarket Sans Medium" panose="020B0600000101010101" charset="-127"/>
                <a:ea typeface="Gmarket Sans Medium" panose="020B0600000101010101" charset="-127"/>
              </a:defRPr>
            </a:lvl1pPr>
          </a:lstStyle>
          <a:p>
            <a:r>
              <a:rPr lang="en-US" altLang="ko-KR"/>
              <a:t>Binder</a:t>
            </a:r>
            <a:endParaRPr lang="ko-KR" altLang="en-US" dirty="0"/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0AC13FFF-A9DA-E948-F1E4-02A1073CC6EF}"/>
              </a:ext>
            </a:extLst>
          </p:cNvPr>
          <p:cNvSpPr/>
          <p:nvPr/>
        </p:nvSpPr>
        <p:spPr>
          <a:xfrm>
            <a:off x="13586516" y="7185776"/>
            <a:ext cx="1415607" cy="1918847"/>
          </a:xfrm>
          <a:prstGeom prst="roundRect">
            <a:avLst/>
          </a:prstGeom>
          <a:solidFill>
            <a:srgbClr val="E8DE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CF3BC6-3946-49E3-62A0-9E25572AE765}"/>
              </a:ext>
            </a:extLst>
          </p:cNvPr>
          <p:cNvSpPr txBox="1"/>
          <p:nvPr/>
        </p:nvSpPr>
        <p:spPr>
          <a:xfrm>
            <a:off x="13586516" y="8050871"/>
            <a:ext cx="14156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Gmarket Sans Medium" panose="020B0600000101010101" charset="-127"/>
                <a:ea typeface="Gmarket Sans Medium" panose="020B0600000101010101" charset="-127"/>
              </a:rPr>
              <a:t>Binder</a:t>
            </a:r>
            <a:endParaRPr lang="ko-KR" altLang="en-US" dirty="0">
              <a:latin typeface="Gmarket Sans Medium" panose="020B0600000101010101" charset="-127"/>
              <a:ea typeface="Gmarket Sans Medium" panose="020B0600000101010101" charset="-127"/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23C81162-B29D-C81A-C92C-7651C581EEF2}"/>
              </a:ext>
            </a:extLst>
          </p:cNvPr>
          <p:cNvSpPr/>
          <p:nvPr/>
        </p:nvSpPr>
        <p:spPr>
          <a:xfrm>
            <a:off x="15476788" y="7185776"/>
            <a:ext cx="1415607" cy="1918847"/>
          </a:xfrm>
          <a:prstGeom prst="roundRect">
            <a:avLst/>
          </a:prstGeom>
          <a:solidFill>
            <a:srgbClr val="E8DE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6532CB-5D50-EBB3-4722-CD8CB66E60B6}"/>
              </a:ext>
            </a:extLst>
          </p:cNvPr>
          <p:cNvSpPr txBox="1"/>
          <p:nvPr/>
        </p:nvSpPr>
        <p:spPr>
          <a:xfrm>
            <a:off x="15476788" y="8050871"/>
            <a:ext cx="14156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Gmarket Sans Medium" panose="020B0600000101010101" charset="-127"/>
                <a:ea typeface="Gmarket Sans Medium" panose="020B0600000101010101" charset="-127"/>
              </a:defRPr>
            </a:lvl1pPr>
          </a:lstStyle>
          <a:p>
            <a:r>
              <a:rPr lang="en-US" altLang="ko-KR"/>
              <a:t>Binder</a:t>
            </a:r>
            <a:endParaRPr lang="ko-KR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0D6AC8B-9BB7-E218-6B07-245F1432F34E}"/>
              </a:ext>
            </a:extLst>
          </p:cNvPr>
          <p:cNvSpPr txBox="1"/>
          <p:nvPr/>
        </p:nvSpPr>
        <p:spPr>
          <a:xfrm>
            <a:off x="8023668" y="6624269"/>
            <a:ext cx="880700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>
                <a:latin typeface="Gmarket Sans Medium" panose="020B0600000101010101" charset="-127"/>
                <a:ea typeface="Gmarket Sans Medium" panose="020B0600000101010101" charset="-127"/>
              </a:rPr>
              <a:t>DtoEntityConverter</a:t>
            </a:r>
            <a:endParaRPr lang="ko-KR" altLang="en-US" sz="2400" dirty="0">
              <a:latin typeface="Gmarket Sans Medium" panose="020B0600000101010101" charset="-127"/>
              <a:ea typeface="Gmarket Sans Medium" panose="020B0600000101010101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3212CD-C9FE-5EC3-FE04-9FFB7F814421}"/>
              </a:ext>
            </a:extLst>
          </p:cNvPr>
          <p:cNvSpPr txBox="1"/>
          <p:nvPr/>
        </p:nvSpPr>
        <p:spPr>
          <a:xfrm>
            <a:off x="8023668" y="5779816"/>
            <a:ext cx="88070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latin typeface="Gmarket Sans Medium" panose="020B0600000101010101" charset="-127"/>
                <a:ea typeface="Gmarket Sans Medium" panose="020B0600000101010101" charset="-127"/>
              </a:rPr>
              <a:t>DtoEntityBinder</a:t>
            </a:r>
            <a:endParaRPr lang="ko-KR" altLang="en-US" sz="3200" dirty="0">
              <a:latin typeface="Gmarket Sans Medium" panose="020B0600000101010101" charset="-127"/>
              <a:ea typeface="Gmarket Sans Medium" panose="020B0600000101010101" charset="-127"/>
            </a:endParaRPr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9C5E0ADB-306D-66DC-E4FD-60B24AC95D37}"/>
              </a:ext>
            </a:extLst>
          </p:cNvPr>
          <p:cNvSpPr/>
          <p:nvPr/>
        </p:nvSpPr>
        <p:spPr>
          <a:xfrm>
            <a:off x="1003809" y="7255481"/>
            <a:ext cx="1415607" cy="1918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86A308-A63B-113A-A346-D89C6D5725EF}"/>
              </a:ext>
            </a:extLst>
          </p:cNvPr>
          <p:cNvSpPr txBox="1"/>
          <p:nvPr/>
        </p:nvSpPr>
        <p:spPr>
          <a:xfrm>
            <a:off x="1003809" y="8120576"/>
            <a:ext cx="14156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Gmarket Sans Medium" panose="020B0600000101010101" charset="-127"/>
                <a:ea typeface="Gmarket Sans Medium" panose="020B0600000101010101" charset="-127"/>
              </a:defRPr>
            </a:lvl1pPr>
          </a:lstStyle>
          <a:p>
            <a:r>
              <a:rPr lang="ko-KR" altLang="en-US" dirty="0"/>
              <a:t>외부 객체</a:t>
            </a:r>
          </a:p>
        </p:txBody>
      </p: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95EE0F2C-8F6E-88F9-EF1B-9234FA9F0AE6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2419415" y="8305242"/>
            <a:ext cx="4835178" cy="0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DD1AC7F-1957-4C58-71FE-7D212646516B}"/>
              </a:ext>
            </a:extLst>
          </p:cNvPr>
          <p:cNvSpPr txBox="1"/>
          <p:nvPr/>
        </p:nvSpPr>
        <p:spPr>
          <a:xfrm>
            <a:off x="4191000" y="78105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Use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149D974F-D181-FD08-103A-6FFC3C187A60}"/>
              </a:ext>
            </a:extLst>
          </p:cNvPr>
          <p:cNvGrpSpPr/>
          <p:nvPr/>
        </p:nvGrpSpPr>
        <p:grpSpPr>
          <a:xfrm>
            <a:off x="-234908" y="-7244421"/>
            <a:ext cx="18625502" cy="17701875"/>
            <a:chOff x="-234908" y="-7244421"/>
            <a:chExt cx="18625502" cy="17701875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00E3768F-849A-1654-C1AE-904DA2CB5E65}"/>
                </a:ext>
              </a:extLst>
            </p:cNvPr>
            <p:cNvSpPr/>
            <p:nvPr/>
          </p:nvSpPr>
          <p:spPr>
            <a:xfrm>
              <a:off x="838200" y="-7244421"/>
              <a:ext cx="17139201" cy="12603207"/>
            </a:xfrm>
            <a:prstGeom prst="rect">
              <a:avLst/>
            </a:prstGeom>
            <a:solidFill>
              <a:srgbClr val="CECEC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A40A1A10-4E58-F2FF-CB29-E21F1741A324}"/>
                </a:ext>
              </a:extLst>
            </p:cNvPr>
            <p:cNvSpPr/>
            <p:nvPr/>
          </p:nvSpPr>
          <p:spPr>
            <a:xfrm>
              <a:off x="-234908" y="-4160696"/>
              <a:ext cx="1073108" cy="14480751"/>
            </a:xfrm>
            <a:prstGeom prst="rect">
              <a:avLst/>
            </a:prstGeom>
            <a:solidFill>
              <a:srgbClr val="CECEC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4166FB83-80F8-3A26-2368-34E21F003FB1}"/>
                </a:ext>
              </a:extLst>
            </p:cNvPr>
            <p:cNvSpPr/>
            <p:nvPr/>
          </p:nvSpPr>
          <p:spPr>
            <a:xfrm>
              <a:off x="838200" y="9950721"/>
              <a:ext cx="17139201" cy="506733"/>
            </a:xfrm>
            <a:prstGeom prst="rect">
              <a:avLst/>
            </a:prstGeom>
            <a:solidFill>
              <a:srgbClr val="CECEC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DC953B8E-D618-C392-F0B2-2F229D31347E}"/>
                </a:ext>
              </a:extLst>
            </p:cNvPr>
            <p:cNvSpPr/>
            <p:nvPr/>
          </p:nvSpPr>
          <p:spPr>
            <a:xfrm>
              <a:off x="17977401" y="-829261"/>
              <a:ext cx="413193" cy="11160499"/>
            </a:xfrm>
            <a:prstGeom prst="rect">
              <a:avLst/>
            </a:prstGeom>
            <a:solidFill>
              <a:srgbClr val="CECEC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49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BA577A0-68F4-6490-5339-8F4103E9FB15}"/>
              </a:ext>
            </a:extLst>
          </p:cNvPr>
          <p:cNvSpPr/>
          <p:nvPr/>
        </p:nvSpPr>
        <p:spPr>
          <a:xfrm>
            <a:off x="10615326" y="5292520"/>
            <a:ext cx="4318445" cy="43491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순서도: 수동 연산 11">
            <a:extLst>
              <a:ext uri="{FF2B5EF4-FFF2-40B4-BE49-F238E27FC236}">
                <a16:creationId xmlns:a16="http://schemas.microsoft.com/office/drawing/2014/main" id="{0E31687E-55E5-B892-48F1-210328E97ECA}"/>
              </a:ext>
            </a:extLst>
          </p:cNvPr>
          <p:cNvSpPr/>
          <p:nvPr/>
        </p:nvSpPr>
        <p:spPr>
          <a:xfrm rot="10800000">
            <a:off x="7026932" y="1803303"/>
            <a:ext cx="4411216" cy="2288966"/>
          </a:xfrm>
          <a:prstGeom prst="flowChartManualOperat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240538-CF64-6476-29D6-5939E8625C6B}"/>
              </a:ext>
            </a:extLst>
          </p:cNvPr>
          <p:cNvSpPr/>
          <p:nvPr/>
        </p:nvSpPr>
        <p:spPr>
          <a:xfrm>
            <a:off x="5870955" y="1524636"/>
            <a:ext cx="6833770" cy="3222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75E7B7D-5D2B-375F-49BA-95F848B86B8A}"/>
              </a:ext>
            </a:extLst>
          </p:cNvPr>
          <p:cNvSpPr/>
          <p:nvPr/>
        </p:nvSpPr>
        <p:spPr>
          <a:xfrm>
            <a:off x="4303066" y="1066915"/>
            <a:ext cx="2447722" cy="1237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Presentation Layer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8C56DB6-6E81-92B4-F44E-6DE1BC0F7A7B}"/>
              </a:ext>
            </a:extLst>
          </p:cNvPr>
          <p:cNvSpPr/>
          <p:nvPr/>
        </p:nvSpPr>
        <p:spPr>
          <a:xfrm>
            <a:off x="11645049" y="1066915"/>
            <a:ext cx="2447722" cy="1237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Service</a:t>
            </a:r>
          </a:p>
          <a:p>
            <a:pPr algn="ctr"/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Layer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37810A0E-0CA4-665B-F523-6F7FE7211400}"/>
              </a:ext>
            </a:extLst>
          </p:cNvPr>
          <p:cNvSpPr/>
          <p:nvPr/>
        </p:nvSpPr>
        <p:spPr>
          <a:xfrm>
            <a:off x="5795213" y="3442130"/>
            <a:ext cx="2317330" cy="10768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Spring AOP</a:t>
            </a:r>
            <a:endParaRPr lang="ko-KR" altLang="en-US" sz="2400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BB487DD6-5AE3-6AAC-8BCD-725997B2D74B}"/>
              </a:ext>
            </a:extLst>
          </p:cNvPr>
          <p:cNvSpPr/>
          <p:nvPr/>
        </p:nvSpPr>
        <p:spPr>
          <a:xfrm>
            <a:off x="7951161" y="4066679"/>
            <a:ext cx="2317330" cy="10768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Java Reflection API</a:t>
            </a:r>
            <a:endParaRPr lang="ko-KR" altLang="en-US" sz="2400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03417E86-087E-07B5-BF09-0FE9042E3F3F}"/>
              </a:ext>
            </a:extLst>
          </p:cNvPr>
          <p:cNvSpPr/>
          <p:nvPr/>
        </p:nvSpPr>
        <p:spPr>
          <a:xfrm>
            <a:off x="10107109" y="3443753"/>
            <a:ext cx="2447721" cy="10768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Pretendard Light" panose="020B0600000101010101" charset="-127"/>
                <a:ea typeface="Pretendard Light" panose="020B0600000101010101" charset="-127"/>
              </a:rPr>
              <a:t>Custom Annotation</a:t>
            </a:r>
            <a:endParaRPr lang="ko-KR" altLang="en-US" sz="2400" b="1" dirty="0">
              <a:solidFill>
                <a:schemeClr val="bg1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00595603-EB00-B2DF-4322-42E00A88E27C}"/>
              </a:ext>
            </a:extLst>
          </p:cNvPr>
          <p:cNvSpPr/>
          <p:nvPr/>
        </p:nvSpPr>
        <p:spPr>
          <a:xfrm>
            <a:off x="7642614" y="896667"/>
            <a:ext cx="3124420" cy="15748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Pretendard Light" panose="020B0600000101010101" charset="-127"/>
                <a:ea typeface="Pretendard Light" panose="020B0600000101010101" charset="-127"/>
              </a:rPr>
              <a:t>Validator</a:t>
            </a:r>
            <a:endParaRPr lang="ko-KR" altLang="en-US" sz="24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B3F8CE73-6873-81B7-0DBD-A825E5508851}"/>
              </a:ext>
            </a:extLst>
          </p:cNvPr>
          <p:cNvSpPr/>
          <p:nvPr/>
        </p:nvSpPr>
        <p:spPr>
          <a:xfrm>
            <a:off x="7826224" y="1066915"/>
            <a:ext cx="2789102" cy="1237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latin typeface="Gmarket Sans Bold" panose="020B0600000101010101" charset="-127"/>
                <a:ea typeface="Gmarket Sans Bold" panose="020B0600000101010101" charset="-127"/>
              </a:rPr>
              <a:t>Validator</a:t>
            </a:r>
            <a:endParaRPr lang="ko-KR" altLang="en-US" sz="3200" b="1"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pic>
        <p:nvPicPr>
          <p:cNvPr id="6" name="그림 5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CADDDE4-1603-955E-6D4C-6541AA565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1B100F89-49D6-4DB3-8205-61C6F59450E5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1" name="Google Shape;347;p21">
              <a:extLst>
                <a:ext uri="{FF2B5EF4-FFF2-40B4-BE49-F238E27FC236}">
                  <a16:creationId xmlns:a16="http://schemas.microsoft.com/office/drawing/2014/main" id="{E1498D6F-9CBD-7545-CC6B-3E86C4512DBD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8" name="Google Shape;348;p21">
                <a:extLst>
                  <a:ext uri="{FF2B5EF4-FFF2-40B4-BE49-F238E27FC236}">
                    <a16:creationId xmlns:a16="http://schemas.microsoft.com/office/drawing/2014/main" id="{8CAC053E-FB5C-AD4F-B905-1FCD592585D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349;p21">
                <a:extLst>
                  <a:ext uri="{FF2B5EF4-FFF2-40B4-BE49-F238E27FC236}">
                    <a16:creationId xmlns:a16="http://schemas.microsoft.com/office/drawing/2014/main" id="{12D9E13D-E5C9-FB55-89F1-39C0DAA4634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351;p21">
                <a:extLst>
                  <a:ext uri="{FF2B5EF4-FFF2-40B4-BE49-F238E27FC236}">
                    <a16:creationId xmlns:a16="http://schemas.microsoft.com/office/drawing/2014/main" id="{FFECF7C4-733D-55D3-8E90-B8864E142572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B6D83C-E6C4-5FBC-ACC0-1A81F59E6D22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5" name="그림 14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6CD45D38-0E20-F3B5-4022-AF5606969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7B96EFA-0D86-EC4C-DC62-25B11C524D92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Google Shape;311;p19">
            <a:extLst>
              <a:ext uri="{FF2B5EF4-FFF2-40B4-BE49-F238E27FC236}">
                <a16:creationId xmlns:a16="http://schemas.microsoft.com/office/drawing/2014/main" id="{3A96F7DC-8953-135C-D285-EAEA04D3172C}"/>
              </a:ext>
            </a:extLst>
          </p:cNvPr>
          <p:cNvSpPr txBox="1"/>
          <p:nvPr/>
        </p:nvSpPr>
        <p:spPr>
          <a:xfrm>
            <a:off x="809009" y="670071"/>
            <a:ext cx="262312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Validator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42" name="화살표: 아래쪽 41">
            <a:extLst>
              <a:ext uri="{FF2B5EF4-FFF2-40B4-BE49-F238E27FC236}">
                <a16:creationId xmlns:a16="http://schemas.microsoft.com/office/drawing/2014/main" id="{B0EF5ADD-02B1-E9F5-D2A5-196FB45FCD84}"/>
              </a:ext>
            </a:extLst>
          </p:cNvPr>
          <p:cNvSpPr/>
          <p:nvPr/>
        </p:nvSpPr>
        <p:spPr>
          <a:xfrm rot="5822670">
            <a:off x="9539847" y="5844840"/>
            <a:ext cx="325421" cy="502266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화살표: 아래쪽 23">
            <a:extLst>
              <a:ext uri="{FF2B5EF4-FFF2-40B4-BE49-F238E27FC236}">
                <a16:creationId xmlns:a16="http://schemas.microsoft.com/office/drawing/2014/main" id="{06144284-C30B-8AEC-C7CD-0C8219D9A4DB}"/>
              </a:ext>
            </a:extLst>
          </p:cNvPr>
          <p:cNvSpPr/>
          <p:nvPr/>
        </p:nvSpPr>
        <p:spPr>
          <a:xfrm rot="4860306">
            <a:off x="9527884" y="4405975"/>
            <a:ext cx="275806" cy="496159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화살표: 아래쪽 24">
            <a:extLst>
              <a:ext uri="{FF2B5EF4-FFF2-40B4-BE49-F238E27FC236}">
                <a16:creationId xmlns:a16="http://schemas.microsoft.com/office/drawing/2014/main" id="{80C1EADE-6C1C-2A96-35A1-75506C67E359}"/>
              </a:ext>
            </a:extLst>
          </p:cNvPr>
          <p:cNvSpPr/>
          <p:nvPr/>
        </p:nvSpPr>
        <p:spPr>
          <a:xfrm rot="5400000">
            <a:off x="9606637" y="5115702"/>
            <a:ext cx="299491" cy="509011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B7F3A4A-387C-2A43-2583-FA19FDDC3733}"/>
              </a:ext>
            </a:extLst>
          </p:cNvPr>
          <p:cNvSpPr/>
          <p:nvPr/>
        </p:nvSpPr>
        <p:spPr>
          <a:xfrm>
            <a:off x="2872870" y="7082812"/>
            <a:ext cx="3973990" cy="1112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err="1">
                <a:solidFill>
                  <a:schemeClr val="tx1"/>
                </a:solidFill>
                <a:latin typeface="Gmarket Sans Bold" panose="020B0600000101010101" charset="-127"/>
                <a:ea typeface="Gmarket Sans Bold" panose="020B0600000101010101" charset="-127"/>
              </a:rPr>
              <a:t>ValidationAspect</a:t>
            </a:r>
            <a:endParaRPr lang="ko-KR" altLang="en-US" sz="2800" dirty="0">
              <a:solidFill>
                <a:schemeClr val="tx1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FFA2C7-98DE-198A-D6D4-A44791103288}"/>
              </a:ext>
            </a:extLst>
          </p:cNvPr>
          <p:cNvSpPr txBox="1"/>
          <p:nvPr/>
        </p:nvSpPr>
        <p:spPr>
          <a:xfrm>
            <a:off x="2438400" y="6667500"/>
            <a:ext cx="46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>
                <a:latin typeface="Pretendard Light" panose="020B0600000101010101" charset="-127"/>
                <a:ea typeface="Pretendard Light" panose="020B0600000101010101" charset="-127"/>
              </a:rPr>
              <a:t>@Service </a:t>
            </a:r>
            <a:r>
              <a:rPr lang="ko-KR" altLang="en-US" sz="1800" dirty="0">
                <a:latin typeface="Pretendard Light" panose="020B0600000101010101" charset="-127"/>
                <a:ea typeface="Pretendard Light" panose="020B0600000101010101" charset="-127"/>
              </a:rPr>
              <a:t>객체에 </a:t>
            </a:r>
            <a:r>
              <a:rPr lang="en-US" altLang="ko-KR" sz="1800" dirty="0">
                <a:latin typeface="Pretendard Light" panose="020B0600000101010101" charset="-127"/>
                <a:ea typeface="Pretendard Light" panose="020B0600000101010101" charset="-127"/>
              </a:rPr>
              <a:t>Weaving</a:t>
            </a:r>
            <a:r>
              <a:rPr lang="ko-KR" altLang="en-US" sz="1800" dirty="0">
                <a:latin typeface="Pretendard Light" panose="020B0600000101010101" charset="-127"/>
                <a:ea typeface="Pretendard Light" panose="020B0600000101010101" charset="-127"/>
              </a:rPr>
              <a:t>되는 </a:t>
            </a:r>
            <a:r>
              <a:rPr lang="en-US" altLang="ko-KR" sz="1800" dirty="0">
                <a:latin typeface="Pretendard Light" panose="020B0600000101010101" charset="-127"/>
                <a:ea typeface="Pretendard Light" panose="020B0600000101010101" charset="-127"/>
              </a:rPr>
              <a:t>Aspect </a:t>
            </a:r>
            <a:r>
              <a:rPr lang="ko-KR" altLang="en-US" sz="1800" dirty="0">
                <a:latin typeface="Pretendard Light" panose="020B0600000101010101" charset="-127"/>
                <a:ea typeface="Pretendard Light" panose="020B0600000101010101" charset="-127"/>
              </a:rPr>
              <a:t>객체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EA594-3ED5-AEC6-49C0-D5A98A6C7BB7}"/>
              </a:ext>
            </a:extLst>
          </p:cNvPr>
          <p:cNvSpPr txBox="1"/>
          <p:nvPr/>
        </p:nvSpPr>
        <p:spPr>
          <a:xfrm>
            <a:off x="11194120" y="5389535"/>
            <a:ext cx="298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Pretendard Light" panose="020B0600000101010101" charset="-127"/>
                <a:ea typeface="Pretendard Light" panose="020B0600000101010101" charset="-127"/>
              </a:rPr>
              <a:t>Spring Bean Container</a:t>
            </a:r>
            <a:endParaRPr lang="ko-KR" altLang="en-US" sz="2000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9DC593-54F6-67C0-9FAC-6BE3BC4B1A26}"/>
              </a:ext>
            </a:extLst>
          </p:cNvPr>
          <p:cNvSpPr txBox="1"/>
          <p:nvPr/>
        </p:nvSpPr>
        <p:spPr>
          <a:xfrm>
            <a:off x="8765078" y="6298742"/>
            <a:ext cx="191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</a:rPr>
              <a:t>Wiring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313059DA-C2AC-6D1D-2095-5884396AA944}"/>
              </a:ext>
            </a:extLst>
          </p:cNvPr>
          <p:cNvGrpSpPr/>
          <p:nvPr/>
        </p:nvGrpSpPr>
        <p:grpSpPr>
          <a:xfrm>
            <a:off x="11715123" y="8381994"/>
            <a:ext cx="1947429" cy="1017759"/>
            <a:chOff x="11922748" y="4938890"/>
            <a:chExt cx="1947429" cy="1017759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42C57515-0026-EC2C-C644-3FC5E732D713}"/>
                </a:ext>
              </a:extLst>
            </p:cNvPr>
            <p:cNvSpPr/>
            <p:nvPr/>
          </p:nvSpPr>
          <p:spPr>
            <a:xfrm>
              <a:off x="11922748" y="4938890"/>
              <a:ext cx="1947429" cy="1017759"/>
            </a:xfrm>
            <a:prstGeom prst="roundRect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FA7CEAD9-18BE-151C-DFF1-0DF30D573797}"/>
                </a:ext>
              </a:extLst>
            </p:cNvPr>
            <p:cNvSpPr/>
            <p:nvPr/>
          </p:nvSpPr>
          <p:spPr>
            <a:xfrm>
              <a:off x="12103579" y="5092028"/>
              <a:ext cx="1585765" cy="711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Validator</a:t>
              </a:r>
              <a:endParaRPr lang="ko-KR" altLang="en-US" sz="2000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AD03F61F-362F-D4A0-7C28-4D3D3FC1ECCC}"/>
              </a:ext>
            </a:extLst>
          </p:cNvPr>
          <p:cNvGrpSpPr/>
          <p:nvPr/>
        </p:nvGrpSpPr>
        <p:grpSpPr>
          <a:xfrm>
            <a:off x="11715123" y="7176395"/>
            <a:ext cx="1947429" cy="1017759"/>
            <a:chOff x="13983338" y="7255361"/>
            <a:chExt cx="1947429" cy="1017759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36524E79-F408-009D-94FC-DAD8EF6677F6}"/>
                </a:ext>
              </a:extLst>
            </p:cNvPr>
            <p:cNvSpPr/>
            <p:nvPr/>
          </p:nvSpPr>
          <p:spPr>
            <a:xfrm>
              <a:off x="13983338" y="7255361"/>
              <a:ext cx="1947429" cy="1017759"/>
            </a:xfrm>
            <a:prstGeom prst="roundRect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3416DA2F-704B-E3BF-2B84-0DFACADF099F}"/>
                </a:ext>
              </a:extLst>
            </p:cNvPr>
            <p:cNvSpPr/>
            <p:nvPr/>
          </p:nvSpPr>
          <p:spPr>
            <a:xfrm>
              <a:off x="14164169" y="7408499"/>
              <a:ext cx="1585765" cy="711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Validator</a:t>
              </a:r>
              <a:endParaRPr lang="ko-KR" altLang="en-US" sz="2000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922E04B3-6E85-EA6D-0114-BDFA1BDD5EE0}"/>
              </a:ext>
            </a:extLst>
          </p:cNvPr>
          <p:cNvGrpSpPr/>
          <p:nvPr/>
        </p:nvGrpSpPr>
        <p:grpSpPr>
          <a:xfrm>
            <a:off x="11733605" y="5970796"/>
            <a:ext cx="1947429" cy="1017759"/>
            <a:chOff x="16313056" y="7255361"/>
            <a:chExt cx="1947429" cy="1017759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53051B39-A92C-5D8D-F028-A4F097898ED6}"/>
                </a:ext>
              </a:extLst>
            </p:cNvPr>
            <p:cNvSpPr/>
            <p:nvPr/>
          </p:nvSpPr>
          <p:spPr>
            <a:xfrm>
              <a:off x="16313056" y="7255361"/>
              <a:ext cx="1947429" cy="1017759"/>
            </a:xfrm>
            <a:prstGeom prst="roundRect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F3BFCE49-6EBC-9318-4903-8B2DFCA6D703}"/>
                </a:ext>
              </a:extLst>
            </p:cNvPr>
            <p:cNvSpPr/>
            <p:nvPr/>
          </p:nvSpPr>
          <p:spPr>
            <a:xfrm>
              <a:off x="16493887" y="7408499"/>
              <a:ext cx="1585765" cy="711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Validator</a:t>
              </a:r>
              <a:endParaRPr lang="ko-KR" altLang="en-US" sz="2000" dirty="0">
                <a:solidFill>
                  <a:schemeClr val="tx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24" grpId="0" animBg="1"/>
      <p:bldP spid="25" grpId="0" animBg="1"/>
      <p:bldP spid="26" grpId="0" animBg="1"/>
      <p:bldP spid="27" grpId="0"/>
      <p:bldP spid="28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그룹 1023">
            <a:extLst>
              <a:ext uri="{FF2B5EF4-FFF2-40B4-BE49-F238E27FC236}">
                <a16:creationId xmlns:a16="http://schemas.microsoft.com/office/drawing/2014/main" id="{A068C444-EA67-E3F5-33AE-E790B5052035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025" name="Google Shape;347;p21">
              <a:extLst>
                <a:ext uri="{FF2B5EF4-FFF2-40B4-BE49-F238E27FC236}">
                  <a16:creationId xmlns:a16="http://schemas.microsoft.com/office/drawing/2014/main" id="{A9FC018B-C666-12CE-5C33-908FABBBC65D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031" name="Google Shape;348;p21">
                <a:extLst>
                  <a:ext uri="{FF2B5EF4-FFF2-40B4-BE49-F238E27FC236}">
                    <a16:creationId xmlns:a16="http://schemas.microsoft.com/office/drawing/2014/main" id="{A8D5BCDA-F5A9-738C-5FE8-2F1B95A8BE9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2" name="Google Shape;349;p21">
                <a:extLst>
                  <a:ext uri="{FF2B5EF4-FFF2-40B4-BE49-F238E27FC236}">
                    <a16:creationId xmlns:a16="http://schemas.microsoft.com/office/drawing/2014/main" id="{360BD17A-AC85-691D-149F-A1036D0CF93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33" name="Google Shape;351;p21">
                <a:extLst>
                  <a:ext uri="{FF2B5EF4-FFF2-40B4-BE49-F238E27FC236}">
                    <a16:creationId xmlns:a16="http://schemas.microsoft.com/office/drawing/2014/main" id="{650815C7-5F62-B1FF-7E10-B1863BA24B59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F8A3C987-33F7-F2EB-100D-98696AEC997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029" name="그림 102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16C16C38-4776-D0FE-8AAD-3C56C528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074A32CF-3A93-D761-C612-BF3FFEB41FEF}"/>
              </a:ext>
            </a:extLst>
          </p:cNvPr>
          <p:cNvSpPr/>
          <p:nvPr/>
        </p:nvSpPr>
        <p:spPr>
          <a:xfrm>
            <a:off x="3581844" y="3828381"/>
            <a:ext cx="2225841" cy="421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D06B436-054E-E64A-873A-6430F5D4587E}"/>
              </a:ext>
            </a:extLst>
          </p:cNvPr>
          <p:cNvSpPr/>
          <p:nvPr/>
        </p:nvSpPr>
        <p:spPr>
          <a:xfrm>
            <a:off x="914402" y="1739275"/>
            <a:ext cx="16383000" cy="8057918"/>
          </a:xfrm>
          <a:prstGeom prst="rect">
            <a:avLst/>
          </a:prstGeom>
          <a:solidFill>
            <a:schemeClr val="bg1"/>
          </a:solidFill>
          <a:ln w="9525">
            <a:solidFill>
              <a:srgbClr val="12ADE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AF153A37-484B-6249-912E-AF6641809AA2}"/>
              </a:ext>
            </a:extLst>
          </p:cNvPr>
          <p:cNvSpPr/>
          <p:nvPr/>
        </p:nvSpPr>
        <p:spPr>
          <a:xfrm>
            <a:off x="15132486" y="3140092"/>
            <a:ext cx="1581213" cy="3864080"/>
          </a:xfrm>
          <a:prstGeom prst="rect">
            <a:avLst/>
          </a:prstGeom>
          <a:solidFill>
            <a:schemeClr val="bg1"/>
          </a:solidFill>
          <a:ln w="9525">
            <a:solidFill>
              <a:srgbClr val="B9B9B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BF3541B-144E-D24E-BAEA-286CF055BF75}"/>
              </a:ext>
            </a:extLst>
          </p:cNvPr>
          <p:cNvSpPr txBox="1"/>
          <p:nvPr/>
        </p:nvSpPr>
        <p:spPr>
          <a:xfrm>
            <a:off x="5327446" y="403623"/>
            <a:ext cx="923603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r"/>
            <a:r>
              <a:rPr kumimoji="1" lang="en-US" altLang="ko-KR" sz="15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Client</a:t>
            </a:r>
            <a:endParaRPr kumimoji="1" lang="ko-KR" altLang="en-US" sz="1500" b="1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0DC88EA-93B3-0840-A3E2-60DDDDFBA6F7}"/>
              </a:ext>
            </a:extLst>
          </p:cNvPr>
          <p:cNvSpPr txBox="1"/>
          <p:nvPr/>
        </p:nvSpPr>
        <p:spPr>
          <a:xfrm>
            <a:off x="7708649" y="3297414"/>
            <a:ext cx="1603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15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</a:t>
            </a:r>
            <a:r>
              <a:rPr kumimoji="1" lang="ko-KR" alt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ko-KR" sz="15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Servers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258EC3-4B69-8C43-84C7-86958D744F5B}"/>
              </a:ext>
            </a:extLst>
          </p:cNvPr>
          <p:cNvSpPr txBox="1"/>
          <p:nvPr/>
        </p:nvSpPr>
        <p:spPr>
          <a:xfrm>
            <a:off x="15600457" y="3895650"/>
            <a:ext cx="6602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5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CDN</a:t>
            </a:r>
            <a:endParaRPr kumimoji="1" lang="ko-KR" altLang="en-US" sz="1500" b="1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BE604FA-5F00-A34C-A86B-BEEB86A4F20B}"/>
              </a:ext>
            </a:extLst>
          </p:cNvPr>
          <p:cNvSpPr txBox="1"/>
          <p:nvPr/>
        </p:nvSpPr>
        <p:spPr>
          <a:xfrm>
            <a:off x="15169680" y="5054252"/>
            <a:ext cx="15343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5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 Storage</a:t>
            </a:r>
            <a:endParaRPr kumimoji="1" lang="ko-KR" altLang="en-US" sz="1500" b="1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8DF3436A-5294-CF64-AC73-57F8F2628C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848" y="4620446"/>
            <a:ext cx="432000" cy="432000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BBA3FC18-6764-9BE6-8ECC-E8D581229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15" y="3425183"/>
            <a:ext cx="432000" cy="432000"/>
          </a:xfrm>
          <a:prstGeom prst="rect">
            <a:avLst/>
          </a:prstGeom>
        </p:spPr>
      </p:pic>
      <p:sp>
        <p:nvSpPr>
          <p:cNvPr id="3" name="TextBox 27">
            <a:extLst>
              <a:ext uri="{FF2B5EF4-FFF2-40B4-BE49-F238E27FC236}">
                <a16:creationId xmlns:a16="http://schemas.microsoft.com/office/drawing/2014/main" id="{3AEF9262-CB31-F37D-C257-ED9B2EDCC1A0}"/>
              </a:ext>
            </a:extLst>
          </p:cNvPr>
          <p:cNvSpPr txBox="1"/>
          <p:nvPr/>
        </p:nvSpPr>
        <p:spPr>
          <a:xfrm>
            <a:off x="6499430" y="2010693"/>
            <a:ext cx="1799504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r>
              <a:rPr lang="en" altLang="ko-KR" sz="15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Internet Gateway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BEA62E2-2999-0173-1887-FBC6C07959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2" y="1454948"/>
            <a:ext cx="577445" cy="577445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36A9D7C8-E9E0-D5C2-B695-6FB76BC8F761}"/>
              </a:ext>
            </a:extLst>
          </p:cNvPr>
          <p:cNvSpPr/>
          <p:nvPr/>
        </p:nvSpPr>
        <p:spPr>
          <a:xfrm>
            <a:off x="1588166" y="1474151"/>
            <a:ext cx="1622777" cy="4797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err="1">
                <a:latin typeface="Calibri"/>
                <a:ea typeface="맑은 고딕"/>
                <a:cs typeface="Calibri"/>
              </a:rPr>
              <a:t>ncloud</a:t>
            </a:r>
            <a:endParaRPr lang="ko-KR" altLang="en-US" sz="1500" b="1" dirty="0">
              <a:latin typeface="Calibri"/>
              <a:ea typeface="맑은 고딕"/>
              <a:cs typeface="Calibri"/>
            </a:endParaRP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A0DDDABF-CC3E-A2B1-8F0B-A07FF9B58DCB}"/>
              </a:ext>
            </a:extLst>
          </p:cNvPr>
          <p:cNvSpPr txBox="1"/>
          <p:nvPr/>
        </p:nvSpPr>
        <p:spPr>
          <a:xfrm>
            <a:off x="15143039" y="6129833"/>
            <a:ext cx="1664751" cy="600164"/>
          </a:xfrm>
          <a:prstGeom prst="rect">
            <a:avLst/>
          </a:prstGeom>
          <a:noFill/>
        </p:spPr>
        <p:txBody>
          <a:bodyPr wrap="non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kumimoji="1" lang="en" altLang="ko-KR" sz="1500" b="1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Ncloud Container</a:t>
            </a:r>
            <a:endParaRPr lang="en" altLang="ko-KR" sz="1500" b="1" dirty="0">
              <a:solidFill>
                <a:schemeClr val="tx1"/>
              </a:solidFill>
              <a:latin typeface="Calibri"/>
              <a:ea typeface="맑은 고딕"/>
              <a:cs typeface="Arial"/>
            </a:endParaRPr>
          </a:p>
          <a:p>
            <a:pPr algn="ctr"/>
            <a:r>
              <a:rPr kumimoji="1" lang="en" altLang="ko-KR" sz="1500" b="1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Registry</a:t>
            </a:r>
            <a:endParaRPr lang="ko-KR" altLang="en-US" sz="1500" b="1" dirty="0">
              <a:solidFill>
                <a:schemeClr val="tx1"/>
              </a:solidFill>
              <a:latin typeface="Calibri"/>
              <a:ea typeface="맑은 고딕"/>
              <a:cs typeface="Arial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D6B0B00-9E28-E267-18E0-6D8F281C08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94" y="5728061"/>
            <a:ext cx="490317" cy="474072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7523337-56B8-BF61-7400-B3D1DD064AD1}"/>
              </a:ext>
            </a:extLst>
          </p:cNvPr>
          <p:cNvSpPr/>
          <p:nvPr/>
        </p:nvSpPr>
        <p:spPr>
          <a:xfrm>
            <a:off x="1447802" y="3140594"/>
            <a:ext cx="13197179" cy="47589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5" name="그림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E97CC37-B528-86C7-B2F9-58CC57C813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9" y="2953485"/>
            <a:ext cx="432000" cy="432000"/>
          </a:xfrm>
          <a:prstGeom prst="rect">
            <a:avLst/>
          </a:prstGeom>
        </p:spPr>
      </p:pic>
      <p:pic>
        <p:nvPicPr>
          <p:cNvPr id="40" name="그림 3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67E72FE6-176E-F016-6FD4-5A3C21B83B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662" y="2953485"/>
            <a:ext cx="432000" cy="432000"/>
          </a:xfrm>
          <a:prstGeom prst="rect">
            <a:avLst/>
          </a:prstGeom>
        </p:spPr>
      </p:pic>
      <p:pic>
        <p:nvPicPr>
          <p:cNvPr id="41" name="그림 4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F10AB08-B8DE-2544-0B1B-26EB90B581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530" y="2953484"/>
            <a:ext cx="432000" cy="432000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142F8F94-6B37-BDDD-AE39-C8B9A203E377}"/>
              </a:ext>
            </a:extLst>
          </p:cNvPr>
          <p:cNvSpPr/>
          <p:nvPr/>
        </p:nvSpPr>
        <p:spPr>
          <a:xfrm>
            <a:off x="5486249" y="4926282"/>
            <a:ext cx="8666160" cy="2729859"/>
          </a:xfrm>
          <a:prstGeom prst="rect">
            <a:avLst/>
          </a:prstGeom>
          <a:solidFill>
            <a:srgbClr val="E6F2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TextBox 27">
            <a:extLst>
              <a:ext uri="{FF2B5EF4-FFF2-40B4-BE49-F238E27FC236}">
                <a16:creationId xmlns:a16="http://schemas.microsoft.com/office/drawing/2014/main" id="{27862744-4BF3-13C2-919F-69C2DE4D0878}"/>
              </a:ext>
            </a:extLst>
          </p:cNvPr>
          <p:cNvSpPr txBox="1"/>
          <p:nvPr/>
        </p:nvSpPr>
        <p:spPr>
          <a:xfrm>
            <a:off x="12469577" y="4705137"/>
            <a:ext cx="1889741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noon-private-nacl</a:t>
            </a:r>
            <a:endParaRPr lang="ko-KR" altLang="en-US" sz="2700" dirty="0">
              <a:solidFill>
                <a:schemeClr val="tx1"/>
              </a:solidFill>
            </a:endParaRPr>
          </a:p>
        </p:txBody>
      </p:sp>
      <p:pic>
        <p:nvPicPr>
          <p:cNvPr id="59" name="그림 58" descr="상징, 그래픽, 폰트, 로고이(가) 표시된 사진&#10;&#10;자동 생성된 설명">
            <a:extLst>
              <a:ext uri="{FF2B5EF4-FFF2-40B4-BE49-F238E27FC236}">
                <a16:creationId xmlns:a16="http://schemas.microsoft.com/office/drawing/2014/main" id="{73FA464B-7BDF-6222-46B0-ECD748B1D0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50856" y="4388909"/>
            <a:ext cx="401555" cy="388701"/>
          </a:xfrm>
          <a:prstGeom prst="rect">
            <a:avLst/>
          </a:prstGeom>
        </p:spPr>
      </p:pic>
      <p:sp>
        <p:nvSpPr>
          <p:cNvPr id="60" name="TextBox 27">
            <a:extLst>
              <a:ext uri="{FF2B5EF4-FFF2-40B4-BE49-F238E27FC236}">
                <a16:creationId xmlns:a16="http://schemas.microsoft.com/office/drawing/2014/main" id="{5386E353-8C2C-AFF6-05E2-89F572BC6676}"/>
              </a:ext>
            </a:extLst>
          </p:cNvPr>
          <p:cNvSpPr txBox="1"/>
          <p:nvPr/>
        </p:nvSpPr>
        <p:spPr>
          <a:xfrm>
            <a:off x="5441420" y="4902672"/>
            <a:ext cx="2746991" cy="830997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r>
              <a:rPr lang="en" altLang="ko-KR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Private Subnet</a:t>
            </a:r>
          </a:p>
          <a:p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noon-private-subnet</a:t>
            </a:r>
          </a:p>
          <a:p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10.0.2.0/24</a:t>
            </a:r>
          </a:p>
        </p:txBody>
      </p:sp>
      <p:sp>
        <p:nvSpPr>
          <p:cNvPr id="64" name="TextBox 31">
            <a:extLst>
              <a:ext uri="{FF2B5EF4-FFF2-40B4-BE49-F238E27FC236}">
                <a16:creationId xmlns:a16="http://schemas.microsoft.com/office/drawing/2014/main" id="{0FFEDE8B-CE00-A903-B45D-46094CF2EB9F}"/>
              </a:ext>
            </a:extLst>
          </p:cNvPr>
          <p:cNvSpPr txBox="1"/>
          <p:nvPr/>
        </p:nvSpPr>
        <p:spPr>
          <a:xfrm>
            <a:off x="3523604" y="4096389"/>
            <a:ext cx="1010826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kumimoji="1" lang="en" altLang="ko-KR" sz="1500" b="1" dirty="0">
                <a:solidFill>
                  <a:schemeClr val="tx1"/>
                </a:solidFill>
                <a:latin typeface="Calibri"/>
                <a:ea typeface="+mj-lt"/>
                <a:cs typeface="Arial"/>
              </a:rPr>
              <a:t>Router</a:t>
            </a:r>
            <a:endParaRPr lang="ko-KR" altLang="en-US" sz="1500" b="1" dirty="0">
              <a:solidFill>
                <a:schemeClr val="tx1"/>
              </a:solidFill>
              <a:latin typeface="Calibri"/>
              <a:ea typeface="맑은 고딕"/>
              <a:cs typeface="Arial"/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BCD84195-382B-5AAE-90E9-FFC6F262DF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35" y="3545512"/>
            <a:ext cx="628766" cy="626633"/>
          </a:xfrm>
          <a:prstGeom prst="rect">
            <a:avLst/>
          </a:prstGeom>
        </p:spPr>
      </p:pic>
      <p:sp>
        <p:nvSpPr>
          <p:cNvPr id="67" name="직사각형 66">
            <a:extLst>
              <a:ext uri="{FF2B5EF4-FFF2-40B4-BE49-F238E27FC236}">
                <a16:creationId xmlns:a16="http://schemas.microsoft.com/office/drawing/2014/main" id="{1FF9EB50-8606-2D44-46ED-5231587E6094}"/>
              </a:ext>
            </a:extLst>
          </p:cNvPr>
          <p:cNvSpPr/>
          <p:nvPr/>
        </p:nvSpPr>
        <p:spPr>
          <a:xfrm>
            <a:off x="1905000" y="4911815"/>
            <a:ext cx="3157992" cy="2744327"/>
          </a:xfrm>
          <a:prstGeom prst="rect">
            <a:avLst/>
          </a:prstGeom>
          <a:solidFill>
            <a:srgbClr val="E9F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8" name="TextBox 27">
            <a:extLst>
              <a:ext uri="{FF2B5EF4-FFF2-40B4-BE49-F238E27FC236}">
                <a16:creationId xmlns:a16="http://schemas.microsoft.com/office/drawing/2014/main" id="{44B9F613-6005-C800-C528-AD781D00F0E4}"/>
              </a:ext>
            </a:extLst>
          </p:cNvPr>
          <p:cNvSpPr txBox="1"/>
          <p:nvPr/>
        </p:nvSpPr>
        <p:spPr>
          <a:xfrm>
            <a:off x="3371170" y="4690668"/>
            <a:ext cx="1889741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noon-bastion-nacl</a:t>
            </a:r>
            <a:endParaRPr lang="ko-KR" altLang="en-US" sz="2700" dirty="0">
              <a:solidFill>
                <a:schemeClr val="tx1"/>
              </a:solidFill>
            </a:endParaRPr>
          </a:p>
        </p:txBody>
      </p:sp>
      <p:pic>
        <p:nvPicPr>
          <p:cNvPr id="69" name="그림 68" descr="상징, 그래픽, 폰트, 로고이(가) 표시된 사진&#10;&#10;자동 생성된 설명">
            <a:extLst>
              <a:ext uri="{FF2B5EF4-FFF2-40B4-BE49-F238E27FC236}">
                <a16:creationId xmlns:a16="http://schemas.microsoft.com/office/drawing/2014/main" id="{B51D4C50-CA60-DF4A-63A7-6E93DDA874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2926" y="4392513"/>
            <a:ext cx="401555" cy="388701"/>
          </a:xfrm>
          <a:prstGeom prst="rect">
            <a:avLst/>
          </a:prstGeom>
        </p:spPr>
      </p:pic>
      <p:sp>
        <p:nvSpPr>
          <p:cNvPr id="75" name="TextBox 27">
            <a:extLst>
              <a:ext uri="{FF2B5EF4-FFF2-40B4-BE49-F238E27FC236}">
                <a16:creationId xmlns:a16="http://schemas.microsoft.com/office/drawing/2014/main" id="{BF209AF7-D083-739D-D14B-C474B2CE4F64}"/>
              </a:ext>
            </a:extLst>
          </p:cNvPr>
          <p:cNvSpPr txBox="1"/>
          <p:nvPr/>
        </p:nvSpPr>
        <p:spPr>
          <a:xfrm>
            <a:off x="1837448" y="4869449"/>
            <a:ext cx="2746991" cy="830997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r>
              <a:rPr lang="en" altLang="ko-KR" sz="1500" b="1" dirty="0">
                <a:solidFill>
                  <a:srgbClr val="33CC33"/>
                </a:solidFill>
                <a:latin typeface="Calibri"/>
                <a:ea typeface="Calibri"/>
                <a:cs typeface="Calibri"/>
              </a:rPr>
              <a:t>Public Subnet</a:t>
            </a:r>
          </a:p>
          <a:p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noon-private-subnet</a:t>
            </a:r>
          </a:p>
          <a:p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10.0.3.0/24</a:t>
            </a:r>
          </a:p>
        </p:txBody>
      </p:sp>
      <p:sp>
        <p:nvSpPr>
          <p:cNvPr id="4" name="TextBox 79">
            <a:extLst>
              <a:ext uri="{FF2B5EF4-FFF2-40B4-BE49-F238E27FC236}">
                <a16:creationId xmlns:a16="http://schemas.microsoft.com/office/drawing/2014/main" id="{7E2E1FA3-62A8-0164-EE2E-C1AB1D62F430}"/>
              </a:ext>
            </a:extLst>
          </p:cNvPr>
          <p:cNvSpPr txBox="1"/>
          <p:nvPr/>
        </p:nvSpPr>
        <p:spPr>
          <a:xfrm>
            <a:off x="8248553" y="1986287"/>
            <a:ext cx="1527341" cy="530915"/>
          </a:xfrm>
          <a:prstGeom prst="rect">
            <a:avLst/>
          </a:prstGeom>
          <a:noFill/>
        </p:spPr>
        <p:txBody>
          <a:bodyPr wrap="non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kumimoji="1" lang="en" altLang="ko-KR" sz="1500" b="1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NAT Gateway</a:t>
            </a:r>
          </a:p>
          <a:p>
            <a:pPr algn="ctr"/>
            <a:r>
              <a:rPr lang="en" altLang="ko-KR" sz="1050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(NATGW </a:t>
            </a:r>
            <a:r>
              <a:rPr lang="en" altLang="ko-KR" sz="1050" err="1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전용</a:t>
            </a:r>
            <a:r>
              <a:rPr lang="en" altLang="ko-KR" sz="1050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 </a:t>
            </a:r>
            <a:r>
              <a:rPr lang="en" altLang="ko-KR" sz="1050" err="1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서브넷</a:t>
            </a:r>
            <a:r>
              <a:rPr lang="en" altLang="ko-KR" sz="1050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)</a:t>
            </a:r>
          </a:p>
        </p:txBody>
      </p:sp>
      <p:pic>
        <p:nvPicPr>
          <p:cNvPr id="8" name="그림 7" descr="블랙, 폰트, 상징, 그래픽이(가) 표시된 사진&#10;&#10;자동 생성된 설명">
            <a:extLst>
              <a:ext uri="{FF2B5EF4-FFF2-40B4-BE49-F238E27FC236}">
                <a16:creationId xmlns:a16="http://schemas.microsoft.com/office/drawing/2014/main" id="{36AA0B1F-F956-383F-C89A-AEFAEB6D48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09" y="1422090"/>
            <a:ext cx="602733" cy="57091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B99C171-1726-5F46-AEA0-4F8AFACC326B}"/>
              </a:ext>
            </a:extLst>
          </p:cNvPr>
          <p:cNvSpPr txBox="1"/>
          <p:nvPr/>
        </p:nvSpPr>
        <p:spPr>
          <a:xfrm>
            <a:off x="10545709" y="2413076"/>
            <a:ext cx="2444414" cy="692497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(LB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전용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서브넷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)</a:t>
            </a:r>
            <a:endParaRPr lang="ko-KR" alt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kumimoji="1" lang="en-US" altLang="ko-K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Application Load</a:t>
            </a:r>
            <a:r>
              <a:rPr kumimoji="1" lang="ko-KR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 </a:t>
            </a:r>
            <a:r>
              <a:rPr kumimoji="1" lang="en-US" altLang="ko-K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맑은 고딕"/>
                <a:cs typeface="Calibri"/>
              </a:rPr>
              <a:t>Balancer</a:t>
            </a:r>
            <a:endParaRPr 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ko-KR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맑은 고딕"/>
              <a:cs typeface="Calibri"/>
            </a:endParaRPr>
          </a:p>
        </p:txBody>
      </p:sp>
      <p:pic>
        <p:nvPicPr>
          <p:cNvPr id="16" name="그림 15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6F46BA0C-933A-D056-042F-ECA2CFEE41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35" y="2620712"/>
            <a:ext cx="264932" cy="2800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2F61C9-2D42-2C9E-9863-84611DCE4466}"/>
              </a:ext>
            </a:extLst>
          </p:cNvPr>
          <p:cNvSpPr txBox="1"/>
          <p:nvPr/>
        </p:nvSpPr>
        <p:spPr>
          <a:xfrm>
            <a:off x="2243893" y="2728206"/>
            <a:ext cx="1309448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맑은 고딕"/>
                <a:cs typeface="Arial"/>
              </a:rPr>
              <a:t>NOON VPC</a:t>
            </a:r>
          </a:p>
        </p:txBody>
      </p:sp>
      <p:pic>
        <p:nvPicPr>
          <p:cNvPr id="34" name="그림 33" descr="블랙, 원, 그래픽, 흑백이(가) 표시된 사진&#10;&#10;자동 생성된 설명">
            <a:extLst>
              <a:ext uri="{FF2B5EF4-FFF2-40B4-BE49-F238E27FC236}">
                <a16:creationId xmlns:a16="http://schemas.microsoft.com/office/drawing/2014/main" id="{539017FB-F62D-5B3F-7C2D-38AC7148ED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18355"/>
            <a:ext cx="648000" cy="648000"/>
          </a:xfrm>
          <a:prstGeom prst="rect">
            <a:avLst/>
          </a:prstGeom>
        </p:spPr>
      </p:pic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31E8B156-5CC3-0B59-6305-27BD99CE43EA}"/>
              </a:ext>
            </a:extLst>
          </p:cNvPr>
          <p:cNvCxnSpPr>
            <a:cxnSpLocks/>
          </p:cNvCxnSpPr>
          <p:nvPr/>
        </p:nvCxnSpPr>
        <p:spPr>
          <a:xfrm flipH="1">
            <a:off x="14141312" y="6202133"/>
            <a:ext cx="969050" cy="0"/>
          </a:xfrm>
          <a:prstGeom prst="straightConnector1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D8610A1-5F2A-193D-80FC-AF074DF75CB6}"/>
              </a:ext>
            </a:extLst>
          </p:cNvPr>
          <p:cNvSpPr/>
          <p:nvPr/>
        </p:nvSpPr>
        <p:spPr>
          <a:xfrm rot="5400000">
            <a:off x="9672608" y="4406917"/>
            <a:ext cx="1249743" cy="8733254"/>
          </a:xfrm>
          <a:prstGeom prst="rect">
            <a:avLst/>
          </a:prstGeom>
          <a:solidFill>
            <a:schemeClr val="bg1"/>
          </a:solidFill>
          <a:ln w="9525">
            <a:solidFill>
              <a:srgbClr val="B9B9B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072FC581-7B90-5D3F-8B5C-7F7C982E7B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534" y="8443823"/>
            <a:ext cx="487980" cy="48798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8DE062A2-BBB8-3A9B-2329-B4D234DE835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02" y="8457870"/>
            <a:ext cx="487980" cy="487980"/>
          </a:xfrm>
          <a:prstGeom prst="rect">
            <a:avLst/>
          </a:prstGeom>
        </p:spPr>
      </p:pic>
      <p:pic>
        <p:nvPicPr>
          <p:cNvPr id="56" name="그림 55" descr="텍스트, 야외, 표지판이(가) 표시된 사진&#10;&#10;자동 생성된 설명">
            <a:extLst>
              <a:ext uri="{FF2B5EF4-FFF2-40B4-BE49-F238E27FC236}">
                <a16:creationId xmlns:a16="http://schemas.microsoft.com/office/drawing/2014/main" id="{52273F53-3037-E2B1-D939-3210ECBF1D7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56" y="8442650"/>
            <a:ext cx="487980" cy="487980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00FA1685-AAE4-72B8-8397-74C565D9E7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41" y="8457507"/>
            <a:ext cx="487980" cy="487980"/>
          </a:xfrm>
          <a:prstGeom prst="rect">
            <a:avLst/>
          </a:prstGeom>
        </p:spPr>
      </p:pic>
      <p:sp>
        <p:nvSpPr>
          <p:cNvPr id="62" name="TextBox 51">
            <a:extLst>
              <a:ext uri="{FF2B5EF4-FFF2-40B4-BE49-F238E27FC236}">
                <a16:creationId xmlns:a16="http://schemas.microsoft.com/office/drawing/2014/main" id="{66766FD2-DB87-B343-5C25-3A9EC72D6D50}"/>
              </a:ext>
            </a:extLst>
          </p:cNvPr>
          <p:cNvSpPr txBox="1"/>
          <p:nvPr/>
        </p:nvSpPr>
        <p:spPr>
          <a:xfrm>
            <a:off x="13504077" y="8923321"/>
            <a:ext cx="57996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9" rIns="6857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r>
              <a:rPr lang="en" sz="1500" b="1" dirty="0">
                <a:latin typeface="Calibri"/>
                <a:cs typeface="Calibri"/>
              </a:rPr>
              <a:t>Maps</a:t>
            </a:r>
            <a:endParaRPr sz="1500" b="1" dirty="0">
              <a:latin typeface="Calibri"/>
              <a:cs typeface="Calibri"/>
            </a:endParaRPr>
          </a:p>
        </p:txBody>
      </p:sp>
      <p:sp>
        <p:nvSpPr>
          <p:cNvPr id="65" name="TextBox 43">
            <a:extLst>
              <a:ext uri="{FF2B5EF4-FFF2-40B4-BE49-F238E27FC236}">
                <a16:creationId xmlns:a16="http://schemas.microsoft.com/office/drawing/2014/main" id="{96E314D6-7CCB-1EB4-5322-9F5EDE7755F2}"/>
              </a:ext>
            </a:extLst>
          </p:cNvPr>
          <p:cNvSpPr txBox="1"/>
          <p:nvPr/>
        </p:nvSpPr>
        <p:spPr>
          <a:xfrm>
            <a:off x="9649626" y="8932465"/>
            <a:ext cx="14502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kumimoji="1" lang="en" altLang="ko-KR" sz="1500" b="1">
                <a:latin typeface="Calibri"/>
                <a:cs typeface="Calibri"/>
              </a:rPr>
              <a:t>Cloud Summary</a:t>
            </a:r>
            <a:endParaRPr kumimoji="1" lang="ko-KR" altLang="en-US" sz="1500" b="1">
              <a:latin typeface="Calibri"/>
              <a:cs typeface="Calibri"/>
            </a:endParaRP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DCE5768E-011D-8E1E-585B-35ED3BFFCFAD}"/>
              </a:ext>
            </a:extLst>
          </p:cNvPr>
          <p:cNvSpPr txBox="1"/>
          <p:nvPr/>
        </p:nvSpPr>
        <p:spPr>
          <a:xfrm>
            <a:off x="8103146" y="8936275"/>
            <a:ext cx="1395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r>
              <a:rPr lang="en" altLang="ko-KR" sz="1500" b="1">
                <a:latin typeface="Calibri"/>
                <a:cs typeface="Calibri"/>
              </a:rPr>
              <a:t>CLOVA Chatbot</a:t>
            </a:r>
          </a:p>
        </p:txBody>
      </p:sp>
      <p:sp>
        <p:nvSpPr>
          <p:cNvPr id="80" name="TextBox 4">
            <a:extLst>
              <a:ext uri="{FF2B5EF4-FFF2-40B4-BE49-F238E27FC236}">
                <a16:creationId xmlns:a16="http://schemas.microsoft.com/office/drawing/2014/main" id="{9922A2B9-F101-2339-6AE7-C3714E49C2CC}"/>
              </a:ext>
            </a:extLst>
          </p:cNvPr>
          <p:cNvSpPr txBox="1"/>
          <p:nvPr/>
        </p:nvSpPr>
        <p:spPr>
          <a:xfrm>
            <a:off x="11404248" y="8934782"/>
            <a:ext cx="15145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kumimoji="1" lang="en" altLang="ko-KR" sz="1500" b="1" dirty="0">
                <a:latin typeface="Calibri"/>
                <a:cs typeface="Calibri"/>
              </a:rPr>
              <a:t>CLOVA GreenEye</a:t>
            </a:r>
            <a:endParaRPr kumimoji="1" lang="ko-KR" altLang="en-US" sz="1500" b="1" dirty="0">
              <a:latin typeface="Calibri"/>
              <a:cs typeface="Calibri"/>
            </a:endParaRPr>
          </a:p>
        </p:txBody>
      </p:sp>
      <p:sp>
        <p:nvSpPr>
          <p:cNvPr id="83" name="TextBox 84">
            <a:extLst>
              <a:ext uri="{FF2B5EF4-FFF2-40B4-BE49-F238E27FC236}">
                <a16:creationId xmlns:a16="http://schemas.microsoft.com/office/drawing/2014/main" id="{94C9BEBF-39AC-2021-6CD1-0705C9A71336}"/>
              </a:ext>
            </a:extLst>
          </p:cNvPr>
          <p:cNvSpPr txBox="1"/>
          <p:nvPr/>
        </p:nvSpPr>
        <p:spPr>
          <a:xfrm>
            <a:off x="6332981" y="8920176"/>
            <a:ext cx="1320017" cy="3693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kumimoji="1" lang="en" sz="1500" b="1" dirty="0">
                <a:solidFill>
                  <a:schemeClr val="tx1"/>
                </a:solidFill>
                <a:latin typeface="Calibri"/>
                <a:ea typeface="+mj-lt"/>
                <a:cs typeface="+mj-lt"/>
              </a:rPr>
              <a:t>API Gateway</a:t>
            </a:r>
            <a:endParaRPr lang="en-US" altLang="ko-KR" sz="2700" dirty="0">
              <a:solidFill>
                <a:schemeClr val="tx1"/>
              </a:solidFill>
            </a:endParaRPr>
          </a:p>
        </p:txBody>
      </p:sp>
      <p:pic>
        <p:nvPicPr>
          <p:cNvPr id="88" name="그림 87" descr="블랙, 원, 그래픽, 흑백이(가) 표시된 사진&#10;&#10;자동 생성된 설명">
            <a:extLst>
              <a:ext uri="{FF2B5EF4-FFF2-40B4-BE49-F238E27FC236}">
                <a16:creationId xmlns:a16="http://schemas.microsoft.com/office/drawing/2014/main" id="{0029D31C-D1E8-16B1-67FE-18BCF864AF7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30" y="8433581"/>
            <a:ext cx="567990" cy="567990"/>
          </a:xfrm>
          <a:prstGeom prst="rect">
            <a:avLst/>
          </a:prstGeom>
        </p:spPr>
      </p:pic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5678930F-C60B-2AFF-F287-98E93BABB5BD}"/>
              </a:ext>
            </a:extLst>
          </p:cNvPr>
          <p:cNvCxnSpPr>
            <a:cxnSpLocks/>
          </p:cNvCxnSpPr>
          <p:nvPr/>
        </p:nvCxnSpPr>
        <p:spPr>
          <a:xfrm flipH="1">
            <a:off x="7493060" y="8687111"/>
            <a:ext cx="626150" cy="0"/>
          </a:xfrm>
          <a:prstGeom prst="straightConnector1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D4C7A408-49CA-CB39-D967-E4C9492EC1B7}"/>
              </a:ext>
            </a:extLst>
          </p:cNvPr>
          <p:cNvSpPr/>
          <p:nvPr/>
        </p:nvSpPr>
        <p:spPr>
          <a:xfrm>
            <a:off x="12957384" y="5875834"/>
            <a:ext cx="871554" cy="811718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E6AEC4A7-C0D0-C507-A279-28B842E0F94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01" y="5984861"/>
            <a:ext cx="642551" cy="642551"/>
          </a:xfrm>
          <a:prstGeom prst="rect">
            <a:avLst/>
          </a:prstGeom>
        </p:spPr>
      </p:pic>
      <p:sp>
        <p:nvSpPr>
          <p:cNvPr id="52" name="TextBox 27">
            <a:extLst>
              <a:ext uri="{FF2B5EF4-FFF2-40B4-BE49-F238E27FC236}">
                <a16:creationId xmlns:a16="http://schemas.microsoft.com/office/drawing/2014/main" id="{C08ED1B4-7238-F0AA-69CC-6BABC17D4930}"/>
              </a:ext>
            </a:extLst>
          </p:cNvPr>
          <p:cNvSpPr txBox="1"/>
          <p:nvPr/>
        </p:nvSpPr>
        <p:spPr>
          <a:xfrm>
            <a:off x="7162658" y="6616220"/>
            <a:ext cx="927215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DB-server</a:t>
            </a:r>
            <a:endParaRPr lang="ko-KR" altLang="en-US" sz="2700" dirty="0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EDD20AAE-7477-4682-262B-C756521F0E21}"/>
              </a:ext>
            </a:extLst>
          </p:cNvPr>
          <p:cNvSpPr/>
          <p:nvPr/>
        </p:nvSpPr>
        <p:spPr>
          <a:xfrm>
            <a:off x="7190487" y="5875834"/>
            <a:ext cx="871554" cy="811718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pic>
        <p:nvPicPr>
          <p:cNvPr id="20" name="그림 19" descr="원, 블랙, 그래픽이(가) 표시된 사진&#10;&#10;자동 생성된 설명">
            <a:extLst>
              <a:ext uri="{FF2B5EF4-FFF2-40B4-BE49-F238E27FC236}">
                <a16:creationId xmlns:a16="http://schemas.microsoft.com/office/drawing/2014/main" id="{FE66C7F8-B419-74E1-9A79-2740C9F5729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758" y="6721769"/>
            <a:ext cx="240596" cy="251912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4C5E16F1-F255-90F2-87B1-8EE8A15811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21" y="6013988"/>
            <a:ext cx="642551" cy="642551"/>
          </a:xfrm>
          <a:prstGeom prst="rect">
            <a:avLst/>
          </a:prstGeom>
        </p:spPr>
      </p:pic>
      <p:sp>
        <p:nvSpPr>
          <p:cNvPr id="53" name="TextBox 27">
            <a:extLst>
              <a:ext uri="{FF2B5EF4-FFF2-40B4-BE49-F238E27FC236}">
                <a16:creationId xmlns:a16="http://schemas.microsoft.com/office/drawing/2014/main" id="{9A4DA47A-9BFB-1CF3-C71A-4C9D4834E478}"/>
              </a:ext>
            </a:extLst>
          </p:cNvPr>
          <p:cNvSpPr txBox="1"/>
          <p:nvPr/>
        </p:nvSpPr>
        <p:spPr>
          <a:xfrm>
            <a:off x="12976916" y="6638074"/>
            <a:ext cx="927215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CI/CD-server</a:t>
            </a:r>
            <a:endParaRPr lang="ko-KR" altLang="en-US" sz="2700" dirty="0"/>
          </a:p>
        </p:txBody>
      </p:sp>
      <p:sp>
        <p:nvSpPr>
          <p:cNvPr id="74" name="TextBox 27">
            <a:extLst>
              <a:ext uri="{FF2B5EF4-FFF2-40B4-BE49-F238E27FC236}">
                <a16:creationId xmlns:a16="http://schemas.microsoft.com/office/drawing/2014/main" id="{19193A4B-4B07-002F-DEDE-377C69B914F5}"/>
              </a:ext>
            </a:extLst>
          </p:cNvPr>
          <p:cNvSpPr txBox="1"/>
          <p:nvPr/>
        </p:nvSpPr>
        <p:spPr>
          <a:xfrm>
            <a:off x="2676878" y="6587429"/>
            <a:ext cx="1636163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Bastion Host- server</a:t>
            </a:r>
            <a:endParaRPr lang="ko-KR" altLang="en-US" sz="2700" dirty="0">
              <a:solidFill>
                <a:schemeClr val="tx1"/>
              </a:solidFill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155F560C-EF71-9CBA-B3A2-150648DA4D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45" y="5958598"/>
            <a:ext cx="642551" cy="642551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BBD9F1F5-C829-1CD9-BAD5-0C3F2A652A17}"/>
              </a:ext>
            </a:extLst>
          </p:cNvPr>
          <p:cNvCxnSpPr>
            <a:cxnSpLocks/>
          </p:cNvCxnSpPr>
          <p:nvPr/>
        </p:nvCxnSpPr>
        <p:spPr>
          <a:xfrm flipH="1">
            <a:off x="4011812" y="4277290"/>
            <a:ext cx="2477" cy="42016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AC82B352-9A5D-4CD8-26A5-FF560D57865A}"/>
              </a:ext>
            </a:extLst>
          </p:cNvPr>
          <p:cNvCxnSpPr>
            <a:cxnSpLocks/>
          </p:cNvCxnSpPr>
          <p:nvPr/>
        </p:nvCxnSpPr>
        <p:spPr>
          <a:xfrm>
            <a:off x="4029497" y="2750023"/>
            <a:ext cx="6594" cy="75580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9CBC5E91-5FED-B491-1D3B-62B3393E2733}"/>
              </a:ext>
            </a:extLst>
          </p:cNvPr>
          <p:cNvCxnSpPr>
            <a:cxnSpLocks/>
          </p:cNvCxnSpPr>
          <p:nvPr/>
        </p:nvCxnSpPr>
        <p:spPr>
          <a:xfrm flipV="1">
            <a:off x="4029497" y="2724842"/>
            <a:ext cx="3294287" cy="2518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3F828B93-F928-4CF7-B324-7A17E36FBAD4}"/>
              </a:ext>
            </a:extLst>
          </p:cNvPr>
          <p:cNvCxnSpPr>
            <a:cxnSpLocks/>
          </p:cNvCxnSpPr>
          <p:nvPr/>
        </p:nvCxnSpPr>
        <p:spPr>
          <a:xfrm>
            <a:off x="7323785" y="2343494"/>
            <a:ext cx="5807" cy="37875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505A2FCD-A13E-ED27-139F-33AA56B15B1E}"/>
              </a:ext>
            </a:extLst>
          </p:cNvPr>
          <p:cNvCxnSpPr>
            <a:cxnSpLocks/>
          </p:cNvCxnSpPr>
          <p:nvPr/>
        </p:nvCxnSpPr>
        <p:spPr>
          <a:xfrm>
            <a:off x="6215917" y="593816"/>
            <a:ext cx="527765" cy="88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8C7B2929-2D26-9D35-AE16-A30395C86E39}"/>
              </a:ext>
            </a:extLst>
          </p:cNvPr>
          <p:cNvCxnSpPr>
            <a:cxnSpLocks/>
          </p:cNvCxnSpPr>
          <p:nvPr/>
        </p:nvCxnSpPr>
        <p:spPr>
          <a:xfrm>
            <a:off x="7299548" y="972030"/>
            <a:ext cx="5807" cy="46187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그림 24" descr="로고이(가) 표시된 사진&#10;&#10;자동 생성된 설명">
            <a:extLst>
              <a:ext uri="{FF2B5EF4-FFF2-40B4-BE49-F238E27FC236}">
                <a16:creationId xmlns:a16="http://schemas.microsoft.com/office/drawing/2014/main" id="{743DE6AE-552C-A2A6-2263-8889643DC5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42236" y="293223"/>
            <a:ext cx="914402" cy="581847"/>
          </a:xfrm>
          <a:prstGeom prst="rect">
            <a:avLst/>
          </a:prstGeom>
        </p:spPr>
      </p:pic>
      <p:sp>
        <p:nvSpPr>
          <p:cNvPr id="15" name="TextBox 84">
            <a:extLst>
              <a:ext uri="{FF2B5EF4-FFF2-40B4-BE49-F238E27FC236}">
                <a16:creationId xmlns:a16="http://schemas.microsoft.com/office/drawing/2014/main" id="{7EBD8882-1FD6-E8F8-C774-FE7A278A88B5}"/>
              </a:ext>
            </a:extLst>
          </p:cNvPr>
          <p:cNvSpPr txBox="1"/>
          <p:nvPr/>
        </p:nvSpPr>
        <p:spPr>
          <a:xfrm>
            <a:off x="9855866" y="3382187"/>
            <a:ext cx="1320017" cy="27699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sz="900" b="1" dirty="0">
                <a:solidFill>
                  <a:schemeClr val="tx1"/>
                </a:solidFill>
                <a:latin typeface="Calibri"/>
                <a:ea typeface="맑은 고딕"/>
                <a:cs typeface="Calibri"/>
              </a:rPr>
              <a:t>Api target port</a:t>
            </a:r>
            <a:endParaRPr lang="en-US" sz="900" dirty="0">
              <a:solidFill>
                <a:schemeClr val="tx1"/>
              </a:solidFill>
              <a:ea typeface="맑은 고딕"/>
            </a:endParaRP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45CC170A-0135-88A7-2F44-BDA912C4E00C}"/>
              </a:ext>
            </a:extLst>
          </p:cNvPr>
          <p:cNvSpPr txBox="1"/>
          <p:nvPr/>
        </p:nvSpPr>
        <p:spPr>
          <a:xfrm>
            <a:off x="10998866" y="3382187"/>
            <a:ext cx="1320017" cy="27699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sz="900" b="1" dirty="0">
                <a:solidFill>
                  <a:schemeClr val="tx1"/>
                </a:solidFill>
                <a:latin typeface="Calibri"/>
                <a:ea typeface="맑은 고딕"/>
                <a:cs typeface="Calibri"/>
              </a:rPr>
              <a:t>Client target port</a:t>
            </a:r>
            <a:endParaRPr lang="en-US" sz="900" dirty="0">
              <a:solidFill>
                <a:schemeClr val="tx1"/>
              </a:solidFill>
              <a:ea typeface="맑은 고딕"/>
            </a:endParaRPr>
          </a:p>
        </p:txBody>
      </p:sp>
      <p:sp>
        <p:nvSpPr>
          <p:cNvPr id="28" name="TextBox 84">
            <a:extLst>
              <a:ext uri="{FF2B5EF4-FFF2-40B4-BE49-F238E27FC236}">
                <a16:creationId xmlns:a16="http://schemas.microsoft.com/office/drawing/2014/main" id="{E6961496-9E31-7686-EA20-846765427D34}"/>
              </a:ext>
            </a:extLst>
          </p:cNvPr>
          <p:cNvSpPr txBox="1"/>
          <p:nvPr/>
        </p:nvSpPr>
        <p:spPr>
          <a:xfrm>
            <a:off x="12092599" y="3382187"/>
            <a:ext cx="1320017" cy="27699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sz="900" b="1" dirty="0">
                <a:solidFill>
                  <a:schemeClr val="tx1"/>
                </a:solidFill>
                <a:latin typeface="Calibri"/>
                <a:ea typeface="맑은 고딕"/>
                <a:cs typeface="Calibri"/>
              </a:rPr>
              <a:t>Chat target port</a:t>
            </a:r>
            <a:endParaRPr lang="en-US" sz="900" dirty="0">
              <a:solidFill>
                <a:schemeClr val="tx1"/>
              </a:solidFill>
              <a:ea typeface="맑은 고딕"/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849B8CA9-25B4-755A-B6B5-D5AB144E7F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35" y="5995523"/>
            <a:ext cx="642551" cy="642551"/>
          </a:xfrm>
          <a:prstGeom prst="rect">
            <a:avLst/>
          </a:prstGeom>
        </p:spPr>
      </p:pic>
      <p:sp>
        <p:nvSpPr>
          <p:cNvPr id="63" name="TextBox 27">
            <a:extLst>
              <a:ext uri="{FF2B5EF4-FFF2-40B4-BE49-F238E27FC236}">
                <a16:creationId xmlns:a16="http://schemas.microsoft.com/office/drawing/2014/main" id="{BD05DD4B-50C4-7FC6-75FE-36AF334F0C9C}"/>
              </a:ext>
            </a:extLst>
          </p:cNvPr>
          <p:cNvSpPr txBox="1"/>
          <p:nvPr/>
        </p:nvSpPr>
        <p:spPr>
          <a:xfrm>
            <a:off x="5951783" y="6599594"/>
            <a:ext cx="927215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Wiki-server</a:t>
            </a:r>
            <a:endParaRPr lang="ko-KR" altLang="en-US" sz="2700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989D9C01-21FB-CFD4-BECB-09D3AD203CEA}"/>
              </a:ext>
            </a:extLst>
          </p:cNvPr>
          <p:cNvSpPr/>
          <p:nvPr/>
        </p:nvSpPr>
        <p:spPr>
          <a:xfrm>
            <a:off x="8425936" y="5746449"/>
            <a:ext cx="4248731" cy="16379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AC3A843A-93BF-32AD-253E-59B4E5708E45}"/>
              </a:ext>
            </a:extLst>
          </p:cNvPr>
          <p:cNvSpPr/>
          <p:nvPr/>
        </p:nvSpPr>
        <p:spPr>
          <a:xfrm>
            <a:off x="9601844" y="5892566"/>
            <a:ext cx="2951814" cy="133454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135DCDA8-57D2-3345-C10D-7B4D1384B6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416" y="6001592"/>
            <a:ext cx="642551" cy="642551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B72D1A73-FE4E-7757-EED3-7C3A9E1CB7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55" y="6001592"/>
            <a:ext cx="642551" cy="642551"/>
          </a:xfrm>
          <a:prstGeom prst="rect">
            <a:avLst/>
          </a:prstGeom>
        </p:spPr>
      </p:pic>
      <p:sp>
        <p:nvSpPr>
          <p:cNvPr id="46" name="TextBox 27">
            <a:extLst>
              <a:ext uri="{FF2B5EF4-FFF2-40B4-BE49-F238E27FC236}">
                <a16:creationId xmlns:a16="http://schemas.microsoft.com/office/drawing/2014/main" id="{E496700B-9E20-292B-A9B2-2DE1491A457F}"/>
              </a:ext>
            </a:extLst>
          </p:cNvPr>
          <p:cNvSpPr txBox="1"/>
          <p:nvPr/>
        </p:nvSpPr>
        <p:spPr>
          <a:xfrm>
            <a:off x="9644903" y="6621308"/>
            <a:ext cx="927215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Worker-node1</a:t>
            </a:r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3743BBB6-EC36-7E6D-B8C7-AFFFA07A26CD}"/>
              </a:ext>
            </a:extLst>
          </p:cNvPr>
          <p:cNvSpPr txBox="1"/>
          <p:nvPr/>
        </p:nvSpPr>
        <p:spPr>
          <a:xfrm>
            <a:off x="10813683" y="6621306"/>
            <a:ext cx="1047531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Worker-node2</a:t>
            </a:r>
            <a:endParaRPr lang="ko-KR" altLang="en-US" sz="2700" dirty="0">
              <a:solidFill>
                <a:schemeClr val="tx1"/>
              </a:solidFill>
            </a:endParaRP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7D193111-6615-CF43-A5F3-242719D928F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39001" y="6202379"/>
            <a:ext cx="361950" cy="228600"/>
          </a:xfrm>
          <a:prstGeom prst="rect">
            <a:avLst/>
          </a:prstGeom>
        </p:spPr>
      </p:pic>
      <p:sp>
        <p:nvSpPr>
          <p:cNvPr id="51" name="직사각형 50">
            <a:extLst>
              <a:ext uri="{FF2B5EF4-FFF2-40B4-BE49-F238E27FC236}">
                <a16:creationId xmlns:a16="http://schemas.microsoft.com/office/drawing/2014/main" id="{E298D1E5-2C14-5B9A-B429-88509B3C79ED}"/>
              </a:ext>
            </a:extLst>
          </p:cNvPr>
          <p:cNvSpPr/>
          <p:nvPr/>
        </p:nvSpPr>
        <p:spPr>
          <a:xfrm>
            <a:off x="8538209" y="5885566"/>
            <a:ext cx="871554" cy="133454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700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47FCF320-3FD0-A323-7F7D-97262398E35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48" y="5984861"/>
            <a:ext cx="642551" cy="642551"/>
          </a:xfrm>
          <a:prstGeom prst="rect">
            <a:avLst/>
          </a:prstGeom>
        </p:spPr>
      </p:pic>
      <p:sp>
        <p:nvSpPr>
          <p:cNvPr id="48" name="TextBox 27">
            <a:extLst>
              <a:ext uri="{FF2B5EF4-FFF2-40B4-BE49-F238E27FC236}">
                <a16:creationId xmlns:a16="http://schemas.microsoft.com/office/drawing/2014/main" id="{BB6EC431-739A-9408-DFC3-69ADFFDF1A6F}"/>
              </a:ext>
            </a:extLst>
          </p:cNvPr>
          <p:cNvSpPr txBox="1"/>
          <p:nvPr/>
        </p:nvSpPr>
        <p:spPr>
          <a:xfrm>
            <a:off x="8505275" y="6616220"/>
            <a:ext cx="927215" cy="6001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defRPr>
            </a:lvl9pPr>
          </a:lstStyle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Master-node</a:t>
            </a:r>
            <a:endParaRPr lang="ko-KR" altLang="en-US" sz="2700" dirty="0">
              <a:solidFill>
                <a:schemeClr val="tx1"/>
              </a:solidFill>
            </a:endParaRPr>
          </a:p>
        </p:txBody>
      </p: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6801FDB0-2296-6D41-574B-61173F554C09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10058692" y="3654403"/>
            <a:ext cx="397586" cy="234719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직선 화살표 연결선 1">
            <a:extLst>
              <a:ext uri="{FF2B5EF4-FFF2-40B4-BE49-F238E27FC236}">
                <a16:creationId xmlns:a16="http://schemas.microsoft.com/office/drawing/2014/main" id="{90F33727-FD13-9C2D-E5E1-57C337F00B9A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10470114" y="3649982"/>
            <a:ext cx="817515" cy="235161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B5B02848-759C-9FBF-015C-D1C8B9ABFB77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10058692" y="3648688"/>
            <a:ext cx="1559222" cy="2352905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53302FA0-44C2-6B60-00A2-684ADBA740FE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11287629" y="3648688"/>
            <a:ext cx="334506" cy="2352905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855CEDB-9315-02D0-432F-8EE8A137D3FF}"/>
              </a:ext>
            </a:extLst>
          </p:cNvPr>
          <p:cNvCxnSpPr>
            <a:cxnSpLocks/>
          </p:cNvCxnSpPr>
          <p:nvPr/>
        </p:nvCxnSpPr>
        <p:spPr>
          <a:xfrm flipH="1">
            <a:off x="10058402" y="3638549"/>
            <a:ext cx="2628863" cy="234631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55982DD-1865-871A-7299-5C5E2E97F1CC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11287630" y="3640942"/>
            <a:ext cx="1410416" cy="236065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10" descr="Logging Into a Kubernetes Cluster With Kubectl – Software Blog">
            <a:extLst>
              <a:ext uri="{FF2B5EF4-FFF2-40B4-BE49-F238E27FC236}">
                <a16:creationId xmlns:a16="http://schemas.microsoft.com/office/drawing/2014/main" id="{EC986308-00B3-39D5-ECA7-A1A8FDF0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17" y="5562601"/>
            <a:ext cx="420164" cy="42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텍스트, 야외, 표지판이(가) 표시된 사진&#10;&#10;자동 생성된 설명">
            <a:extLst>
              <a:ext uri="{FF2B5EF4-FFF2-40B4-BE49-F238E27FC236}">
                <a16:creationId xmlns:a16="http://schemas.microsoft.com/office/drawing/2014/main" id="{7B15D789-EC12-4D81-1C72-F89F965C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73" y="311285"/>
            <a:ext cx="660746" cy="6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041203D6-C74E-C28F-42C6-ED72F21F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577" y="2099309"/>
            <a:ext cx="384326" cy="3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sl - 무료 보안개 아이콘">
            <a:extLst>
              <a:ext uri="{FF2B5EF4-FFF2-40B4-BE49-F238E27FC236}">
                <a16:creationId xmlns:a16="http://schemas.microsoft.com/office/drawing/2014/main" id="{0D85B55C-ECA2-F16E-E096-D2CF9BD3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545" y="2063668"/>
            <a:ext cx="359018" cy="3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>
            <a:extLst>
              <a:ext uri="{FF2B5EF4-FFF2-40B4-BE49-F238E27FC236}">
                <a16:creationId xmlns:a16="http://schemas.microsoft.com/office/drawing/2014/main" id="{1F47FDFF-ADF2-26AB-F530-920526CA45AD}"/>
              </a:ext>
            </a:extLst>
          </p:cNvPr>
          <p:cNvSpPr/>
          <p:nvPr/>
        </p:nvSpPr>
        <p:spPr>
          <a:xfrm>
            <a:off x="10094277" y="2422685"/>
            <a:ext cx="3130410" cy="1191785"/>
          </a:xfrm>
          <a:prstGeom prst="rect">
            <a:avLst/>
          </a:prstGeom>
          <a:noFill/>
          <a:ln w="95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511BBCE9-0AC9-82D7-F94A-6F9C38C63592}"/>
              </a:ext>
            </a:extLst>
          </p:cNvPr>
          <p:cNvCxnSpPr>
            <a:cxnSpLocks/>
          </p:cNvCxnSpPr>
          <p:nvPr/>
        </p:nvCxnSpPr>
        <p:spPr>
          <a:xfrm>
            <a:off x="7871521" y="593816"/>
            <a:ext cx="527765" cy="88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BF41F03-6D6B-9E67-B565-2398A79933CA}"/>
              </a:ext>
            </a:extLst>
          </p:cNvPr>
          <p:cNvSpPr/>
          <p:nvPr/>
        </p:nvSpPr>
        <p:spPr>
          <a:xfrm>
            <a:off x="5441420" y="4911814"/>
            <a:ext cx="8710990" cy="2749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D474AAF0-BC5B-E533-C8B1-35CF27B3D415}"/>
              </a:ext>
            </a:extLst>
          </p:cNvPr>
          <p:cNvSpPr/>
          <p:nvPr/>
        </p:nvSpPr>
        <p:spPr>
          <a:xfrm>
            <a:off x="1837448" y="4926282"/>
            <a:ext cx="3225544" cy="27265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21B521E-902D-7442-6C41-1415F259ACF4}"/>
              </a:ext>
            </a:extLst>
          </p:cNvPr>
          <p:cNvSpPr/>
          <p:nvPr/>
        </p:nvSpPr>
        <p:spPr>
          <a:xfrm>
            <a:off x="10092367" y="2430431"/>
            <a:ext cx="3123600" cy="119850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8" name="직사각형 1037">
            <a:extLst>
              <a:ext uri="{FF2B5EF4-FFF2-40B4-BE49-F238E27FC236}">
                <a16:creationId xmlns:a16="http://schemas.microsoft.com/office/drawing/2014/main" id="{A8E42137-AC99-20AB-3A74-A70A3A73A626}"/>
              </a:ext>
            </a:extLst>
          </p:cNvPr>
          <p:cNvSpPr/>
          <p:nvPr/>
        </p:nvSpPr>
        <p:spPr>
          <a:xfrm>
            <a:off x="12221964" y="406776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9" name="Google Shape;311;p19">
            <a:extLst>
              <a:ext uri="{FF2B5EF4-FFF2-40B4-BE49-F238E27FC236}">
                <a16:creationId xmlns:a16="http://schemas.microsoft.com/office/drawing/2014/main" id="{D3968257-6C12-045E-F247-6C3FFD7A71C3}"/>
              </a:ext>
            </a:extLst>
          </p:cNvPr>
          <p:cNvSpPr txBox="1"/>
          <p:nvPr/>
        </p:nvSpPr>
        <p:spPr>
          <a:xfrm>
            <a:off x="12092599" y="715159"/>
            <a:ext cx="539016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Cloud Architecture</a:t>
            </a:r>
            <a:endParaRPr sz="16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2BAFEDB-1E7C-619D-5F10-68FC599FA075}"/>
              </a:ext>
            </a:extLst>
          </p:cNvPr>
          <p:cNvGrpSpPr/>
          <p:nvPr/>
        </p:nvGrpSpPr>
        <p:grpSpPr>
          <a:xfrm>
            <a:off x="0" y="-5300"/>
            <a:ext cx="18288001" cy="10300046"/>
            <a:chOff x="-68848" y="-2513"/>
            <a:chExt cx="18356848" cy="10007143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8789EAA8-643F-CC84-ED10-081E7B00683F}"/>
                </a:ext>
              </a:extLst>
            </p:cNvPr>
            <p:cNvSpPr/>
            <p:nvPr/>
          </p:nvSpPr>
          <p:spPr>
            <a:xfrm>
              <a:off x="13198578" y="-2513"/>
              <a:ext cx="5089422" cy="9999618"/>
            </a:xfrm>
            <a:prstGeom prst="rect">
              <a:avLst/>
            </a:prstGeom>
            <a:solidFill>
              <a:schemeClr val="bg1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8E765C35-1FEF-0FE0-3445-92C4BF460F6D}"/>
                </a:ext>
              </a:extLst>
            </p:cNvPr>
            <p:cNvGrpSpPr/>
            <p:nvPr/>
          </p:nvGrpSpPr>
          <p:grpSpPr>
            <a:xfrm>
              <a:off x="-68848" y="-2513"/>
              <a:ext cx="13265719" cy="9999617"/>
              <a:chOff x="-36001" y="-1"/>
              <a:chExt cx="13265719" cy="9999617"/>
            </a:xfrm>
            <a:solidFill>
              <a:schemeClr val="bg1">
                <a:lumMod val="75000"/>
                <a:alpha val="76000"/>
              </a:schemeClr>
            </a:solidFill>
          </p:grpSpPr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11484FFE-C624-488D-2267-EEBEE4BC5D40}"/>
                  </a:ext>
                </a:extLst>
              </p:cNvPr>
              <p:cNvSpPr/>
              <p:nvPr/>
            </p:nvSpPr>
            <p:spPr>
              <a:xfrm>
                <a:off x="-36001" y="-1"/>
                <a:ext cx="10139760" cy="99996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580C2A5C-17A4-6EA1-4475-46CD16A171DF}"/>
                  </a:ext>
                </a:extLst>
              </p:cNvPr>
              <p:cNvSpPr/>
              <p:nvPr/>
            </p:nvSpPr>
            <p:spPr>
              <a:xfrm>
                <a:off x="10107809" y="5148"/>
                <a:ext cx="3121909" cy="23603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745D2162-7C19-7D50-17DB-F915B70D9E14}"/>
                </a:ext>
              </a:extLst>
            </p:cNvPr>
            <p:cNvSpPr/>
            <p:nvPr/>
          </p:nvSpPr>
          <p:spPr>
            <a:xfrm>
              <a:off x="10072617" y="3515924"/>
              <a:ext cx="3124253" cy="6488706"/>
            </a:xfrm>
            <a:prstGeom prst="rect">
              <a:avLst/>
            </a:prstGeom>
            <a:solidFill>
              <a:schemeClr val="bg1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6874F6BC-7208-807D-C71C-F0B0165E296B}"/>
              </a:ext>
            </a:extLst>
          </p:cNvPr>
          <p:cNvGrpSpPr/>
          <p:nvPr/>
        </p:nvGrpSpPr>
        <p:grpSpPr>
          <a:xfrm>
            <a:off x="8875626" y="3382187"/>
            <a:ext cx="1212706" cy="6887811"/>
            <a:chOff x="8763001" y="3611618"/>
            <a:chExt cx="755614" cy="6299179"/>
          </a:xfrm>
        </p:grpSpPr>
        <p:cxnSp>
          <p:nvCxnSpPr>
            <p:cNvPr id="85" name="직선 화살표 연결선 84">
              <a:extLst>
                <a:ext uri="{FF2B5EF4-FFF2-40B4-BE49-F238E27FC236}">
                  <a16:creationId xmlns:a16="http://schemas.microsoft.com/office/drawing/2014/main" id="{18DFD7A9-C190-EF1B-708E-B8B8168454E7}"/>
                </a:ext>
              </a:extLst>
            </p:cNvPr>
            <p:cNvCxnSpPr>
              <a:cxnSpLocks/>
            </p:cNvCxnSpPr>
            <p:nvPr/>
          </p:nvCxnSpPr>
          <p:spPr>
            <a:xfrm>
              <a:off x="8767556" y="3611618"/>
              <a:ext cx="75593" cy="62991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7D09338E-717B-94B0-B130-2B564BB10F12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1" y="3619500"/>
              <a:ext cx="7556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2641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54" grpId="0" animBg="1"/>
      <p:bldP spid="5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597EB11D-3CCF-AE5A-6E7B-72C2F2FE5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9B188B0B-D459-9EA2-A9C6-ECCEA090F422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6" name="Google Shape;347;p21">
              <a:extLst>
                <a:ext uri="{FF2B5EF4-FFF2-40B4-BE49-F238E27FC236}">
                  <a16:creationId xmlns:a16="http://schemas.microsoft.com/office/drawing/2014/main" id="{A4F03539-4F70-F77C-09FB-F92FBF158C36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9" name="Google Shape;348;p21">
                <a:extLst>
                  <a:ext uri="{FF2B5EF4-FFF2-40B4-BE49-F238E27FC236}">
                    <a16:creationId xmlns:a16="http://schemas.microsoft.com/office/drawing/2014/main" id="{F676B259-D16B-5CBD-2956-E5FDA5DFDFE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349;p21">
                <a:extLst>
                  <a:ext uri="{FF2B5EF4-FFF2-40B4-BE49-F238E27FC236}">
                    <a16:creationId xmlns:a16="http://schemas.microsoft.com/office/drawing/2014/main" id="{40D39D1B-4D9F-51FB-2A45-4DF9B8EF8EB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351;p21">
                <a:extLst>
                  <a:ext uri="{FF2B5EF4-FFF2-40B4-BE49-F238E27FC236}">
                    <a16:creationId xmlns:a16="http://schemas.microsoft.com/office/drawing/2014/main" id="{87B63E7F-88F3-9318-94AD-BF5EEE519671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BC9714-D59D-BFD2-ED2B-F07C8A95FBB3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8" name="그림 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64CA72D9-6C40-291F-5105-39B33E77C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896CB552-FC27-C1F0-75C2-F9B276F27376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 descr="텍스트, 스크린샷, 폰트, 라인이(가) 표시된 사진&#10;&#10;자동 생성된 설명">
            <a:extLst>
              <a:ext uri="{FF2B5EF4-FFF2-40B4-BE49-F238E27FC236}">
                <a16:creationId xmlns:a16="http://schemas.microsoft.com/office/drawing/2014/main" id="{BB14564A-49F2-082A-7102-4AFB1331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30" y="2186940"/>
            <a:ext cx="8115300" cy="591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117437-ADBA-9F28-1025-F672CE67CC26}"/>
              </a:ext>
            </a:extLst>
          </p:cNvPr>
          <p:cNvSpPr txBox="1"/>
          <p:nvPr/>
        </p:nvSpPr>
        <p:spPr>
          <a:xfrm>
            <a:off x="10210800" y="8327023"/>
            <a:ext cx="6781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정은경</a:t>
            </a:r>
            <a:r>
              <a:rPr lang="en-US" altLang="ko-KR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, “</a:t>
            </a: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우리 국민 </a:t>
            </a:r>
            <a:r>
              <a:rPr lang="en-US" altLang="ko-KR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10</a:t>
            </a: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명 중 </a:t>
            </a:r>
            <a:r>
              <a:rPr lang="en-US" altLang="ko-KR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3</a:t>
            </a: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명 사회적 고립 느껴</a:t>
            </a:r>
            <a:r>
              <a:rPr lang="en-US" altLang="ko-KR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”, </a:t>
            </a: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미디어생활</a:t>
            </a:r>
            <a:r>
              <a:rPr lang="en-US" altLang="ko-KR" sz="16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, 2024.07.08</a:t>
            </a:r>
            <a:endParaRPr lang="ko-KR" altLang="en-US" sz="16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33A576-3193-5016-079F-CE9F62F5CD06}"/>
              </a:ext>
            </a:extLst>
          </p:cNvPr>
          <p:cNvSpPr txBox="1"/>
          <p:nvPr/>
        </p:nvSpPr>
        <p:spPr>
          <a:xfrm>
            <a:off x="547066" y="3518218"/>
            <a:ext cx="8746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내가 위치한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,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 자주 방문하는 지역의 </a:t>
            </a:r>
            <a:r>
              <a:rPr lang="ko-KR" altLang="en-US" sz="2400" dirty="0" err="1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사람들과의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 </a:t>
            </a:r>
            <a:endParaRPr lang="en-US" altLang="ko-KR" sz="2400" dirty="0">
              <a:latin typeface="Pretendard Light" panose="020B0600000101010101" charset="-127"/>
              <a:ea typeface="Pretendard Light" panose="020B0600000101010101" charset="-127"/>
              <a:cs typeface="Calibri"/>
              <a:sym typeface="Calibri"/>
            </a:endParaRPr>
          </a:p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온라인 연결점은 부재하고 있는 현실 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29161E-9439-C683-9BE7-D79B844FE3EC}"/>
              </a:ext>
            </a:extLst>
          </p:cNvPr>
          <p:cNvSpPr txBox="1"/>
          <p:nvPr/>
        </p:nvSpPr>
        <p:spPr>
          <a:xfrm>
            <a:off x="547066" y="4944472"/>
            <a:ext cx="8746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통계청에서 발표한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“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국민 삶의 질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2023”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보고서</a:t>
            </a:r>
            <a:endParaRPr lang="en-US" altLang="ko-KR" sz="2400" dirty="0">
              <a:latin typeface="Pretendard Light" panose="020B0600000101010101" charset="-127"/>
              <a:ea typeface="Pretendard Light" panose="020B0600000101010101" charset="-127"/>
              <a:cs typeface="Calibri"/>
              <a:sym typeface="Calibri"/>
            </a:endParaRPr>
          </a:p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국민들이 사회적으로 고립되었다고 느끼는 비율이 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33%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020168-6AD6-E5F5-EF52-55BDFB56B7BC}"/>
              </a:ext>
            </a:extLst>
          </p:cNvPr>
          <p:cNvSpPr txBox="1"/>
          <p:nvPr/>
        </p:nvSpPr>
        <p:spPr>
          <a:xfrm>
            <a:off x="547066" y="6370725"/>
            <a:ext cx="8746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온라인으로는 모든 </a:t>
            </a:r>
            <a:r>
              <a:rPr lang="ko-KR" altLang="en-US" sz="2400" dirty="0" err="1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사람들과도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 연결할 수 있지만</a:t>
            </a:r>
            <a:endParaRPr lang="en-US" altLang="ko-KR" sz="2400" dirty="0">
              <a:latin typeface="Pretendard Light" panose="020B0600000101010101" charset="-127"/>
              <a:ea typeface="Pretendard Light" panose="020B0600000101010101" charset="-127"/>
              <a:cs typeface="Calibri"/>
              <a:sym typeface="Calibri"/>
            </a:endParaRPr>
          </a:p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오프라인에서는 소통의 부재와 고립감을 느끼는 사람이 많아</a:t>
            </a:r>
            <a:endParaRPr lang="en-US" altLang="ko-KR" sz="2400" dirty="0">
              <a:latin typeface="Pretendard Light" panose="020B0600000101010101" charset="-127"/>
              <a:ea typeface="Pretendard Light" panose="020B0600000101010101" charset="-127"/>
              <a:cs typeface="Calibri"/>
              <a:sym typeface="Calibri"/>
            </a:endParaRPr>
          </a:p>
          <a:p>
            <a:pPr marR="0"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rPr>
              <a:t>개선의 필요성을 느낌</a:t>
            </a:r>
            <a:endParaRPr lang="ko-KR" altLang="en-US" sz="24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" name="Google Shape;212;p10">
            <a:extLst>
              <a:ext uri="{FF2B5EF4-FFF2-40B4-BE49-F238E27FC236}">
                <a16:creationId xmlns:a16="http://schemas.microsoft.com/office/drawing/2014/main" id="{53DC28F1-611E-0004-7F40-7D302BF1454A}"/>
              </a:ext>
            </a:extLst>
          </p:cNvPr>
          <p:cNvSpPr txBox="1"/>
          <p:nvPr/>
        </p:nvSpPr>
        <p:spPr>
          <a:xfrm>
            <a:off x="838928" y="728220"/>
            <a:ext cx="5104672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1.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현황 및 비교</a:t>
            </a:r>
            <a:endParaRPr lang="ko-KR" altLang="en-US" sz="3600"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7554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639FA7B0-9B89-D16F-A12D-B238954C50B1}"/>
              </a:ext>
            </a:extLst>
          </p:cNvPr>
          <p:cNvSpPr/>
          <p:nvPr/>
        </p:nvSpPr>
        <p:spPr>
          <a:xfrm>
            <a:off x="380351" y="1958852"/>
            <a:ext cx="14837832" cy="71216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128" name="사각형: 둥근 모서리 4127">
            <a:extLst>
              <a:ext uri="{FF2B5EF4-FFF2-40B4-BE49-F238E27FC236}">
                <a16:creationId xmlns:a16="http://schemas.microsoft.com/office/drawing/2014/main" id="{835166EE-29B8-5EFB-83DB-8AD33199C7E5}"/>
              </a:ext>
            </a:extLst>
          </p:cNvPr>
          <p:cNvSpPr/>
          <p:nvPr/>
        </p:nvSpPr>
        <p:spPr>
          <a:xfrm>
            <a:off x="4091908" y="4629271"/>
            <a:ext cx="10663440" cy="3988978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17" name="직사각형 4116">
            <a:extLst>
              <a:ext uri="{FF2B5EF4-FFF2-40B4-BE49-F238E27FC236}">
                <a16:creationId xmlns:a16="http://schemas.microsoft.com/office/drawing/2014/main" id="{77846B21-6836-9CCD-7821-0F162CBF5FF0}"/>
              </a:ext>
            </a:extLst>
          </p:cNvPr>
          <p:cNvSpPr/>
          <p:nvPr/>
        </p:nvSpPr>
        <p:spPr>
          <a:xfrm>
            <a:off x="15377461" y="5535743"/>
            <a:ext cx="2608331" cy="26745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2079" name="그림 2078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4F164984-E13A-7C01-4A45-50D80412F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2052" name="그룹 2051">
            <a:extLst>
              <a:ext uri="{FF2B5EF4-FFF2-40B4-BE49-F238E27FC236}">
                <a16:creationId xmlns:a16="http://schemas.microsoft.com/office/drawing/2014/main" id="{457976C8-0036-633E-3F89-9062E914FA7A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2053" name="Google Shape;347;p21">
              <a:extLst>
                <a:ext uri="{FF2B5EF4-FFF2-40B4-BE49-F238E27FC236}">
                  <a16:creationId xmlns:a16="http://schemas.microsoft.com/office/drawing/2014/main" id="{2805D2EF-250A-F651-2402-C913ECE890F2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057" name="Google Shape;348;p21">
                <a:extLst>
                  <a:ext uri="{FF2B5EF4-FFF2-40B4-BE49-F238E27FC236}">
                    <a16:creationId xmlns:a16="http://schemas.microsoft.com/office/drawing/2014/main" id="{1D550AFD-B90B-42F2-3281-1520D8F01D2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9" name="Google Shape;349;p21">
                <a:extLst>
                  <a:ext uri="{FF2B5EF4-FFF2-40B4-BE49-F238E27FC236}">
                    <a16:creationId xmlns:a16="http://schemas.microsoft.com/office/drawing/2014/main" id="{959496F7-D37C-C7A2-1F7C-4328EFE0CDD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60" name="Google Shape;351;p21">
                <a:extLst>
                  <a:ext uri="{FF2B5EF4-FFF2-40B4-BE49-F238E27FC236}">
                    <a16:creationId xmlns:a16="http://schemas.microsoft.com/office/drawing/2014/main" id="{AB49DE70-0E56-32AA-92BA-BF8A7CA68A8E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E2A54B0D-CD74-0B32-DB84-7164B63CCCA8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056" name="그림 2055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85474C50-9AF2-78E7-B729-80569004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A4969A5E-34C3-6C2E-7210-461D54B550B2}"/>
              </a:ext>
            </a:extLst>
          </p:cNvPr>
          <p:cNvCxnSpPr>
            <a:cxnSpLocks/>
          </p:cNvCxnSpPr>
          <p:nvPr/>
        </p:nvCxnSpPr>
        <p:spPr>
          <a:xfrm flipH="1">
            <a:off x="9009202" y="0"/>
            <a:ext cx="1" cy="977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59" name="직선 화살표 연결선 4158">
            <a:extLst>
              <a:ext uri="{FF2B5EF4-FFF2-40B4-BE49-F238E27FC236}">
                <a16:creationId xmlns:a16="http://schemas.microsoft.com/office/drawing/2014/main" id="{93A0B69C-56FB-63A6-7812-0628F8844153}"/>
              </a:ext>
            </a:extLst>
          </p:cNvPr>
          <p:cNvCxnSpPr>
            <a:cxnSpLocks/>
          </p:cNvCxnSpPr>
          <p:nvPr/>
        </p:nvCxnSpPr>
        <p:spPr>
          <a:xfrm flipH="1">
            <a:off x="7702289" y="1203636"/>
            <a:ext cx="961633" cy="864823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3AE056C-F62E-90CC-886B-6D7A4D192F44}"/>
              </a:ext>
            </a:extLst>
          </p:cNvPr>
          <p:cNvSpPr/>
          <p:nvPr/>
        </p:nvSpPr>
        <p:spPr>
          <a:xfrm>
            <a:off x="3935453" y="2679208"/>
            <a:ext cx="11097659" cy="6076658"/>
          </a:xfrm>
          <a:prstGeom prst="roundRect">
            <a:avLst>
              <a:gd name="adj" fmla="val 2106"/>
            </a:avLst>
          </a:prstGeom>
          <a:noFill/>
          <a:ln w="9525">
            <a:solidFill>
              <a:srgbClr val="12ADE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9DEEF1C-721C-2EFC-3746-AC3008A6E551}"/>
              </a:ext>
            </a:extLst>
          </p:cNvPr>
          <p:cNvSpPr/>
          <p:nvPr/>
        </p:nvSpPr>
        <p:spPr>
          <a:xfrm>
            <a:off x="11552627" y="5399716"/>
            <a:ext cx="2441897" cy="2750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100" name="Picture 4" descr="Node.js] Node.js의 소개와 특징 및 작동 원리">
            <a:extLst>
              <a:ext uri="{FF2B5EF4-FFF2-40B4-BE49-F238E27FC236}">
                <a16:creationId xmlns:a16="http://schemas.microsoft.com/office/drawing/2014/main" id="{14548C97-DE1D-AF41-EC25-04128EC6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053" y="6291692"/>
            <a:ext cx="1215243" cy="9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6454B3A-6E49-72E8-0A4F-550EB28521A7}"/>
              </a:ext>
            </a:extLst>
          </p:cNvPr>
          <p:cNvSpPr txBox="1"/>
          <p:nvPr/>
        </p:nvSpPr>
        <p:spPr>
          <a:xfrm>
            <a:off x="13044984" y="7472475"/>
            <a:ext cx="14820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node(20.12.0)</a:t>
            </a:r>
            <a:endParaRPr lang="ko-KR" altLang="en-US" sz="1100" dirty="0">
              <a:latin typeface="+mn-e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2ED12E-1F76-A3C1-DC7D-FDF7B5B6BAEF}"/>
              </a:ext>
            </a:extLst>
          </p:cNvPr>
          <p:cNvSpPr txBox="1"/>
          <p:nvPr/>
        </p:nvSpPr>
        <p:spPr>
          <a:xfrm>
            <a:off x="11845278" y="5645172"/>
            <a:ext cx="22222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+mn-ea"/>
              </a:rPr>
              <a:t>Container Port: 3001</a:t>
            </a:r>
            <a:endParaRPr lang="ko-KR" altLang="en-US" sz="1500" dirty="0">
              <a:latin typeface="+mn-ea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2FE7A46-14B1-4954-B26A-AECC27995543}"/>
              </a:ext>
            </a:extLst>
          </p:cNvPr>
          <p:cNvSpPr/>
          <p:nvPr/>
        </p:nvSpPr>
        <p:spPr>
          <a:xfrm>
            <a:off x="5680505" y="2107598"/>
            <a:ext cx="2021784" cy="9735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+mn-ea"/>
                <a:cs typeface="Calibri"/>
              </a:rPr>
              <a:t>Service</a:t>
            </a:r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+mn-ea"/>
                <a:cs typeface="Calibri"/>
              </a:rPr>
              <a:t>(</a:t>
            </a:r>
            <a:r>
              <a:rPr lang="en-US" altLang="ko-KR" sz="1500" b="1" dirty="0" err="1">
                <a:solidFill>
                  <a:schemeClr val="tx1"/>
                </a:solidFill>
                <a:latin typeface="+mn-ea"/>
                <a:cs typeface="Calibri"/>
              </a:rPr>
              <a:t>NodePort</a:t>
            </a:r>
            <a:r>
              <a:rPr lang="en-US" altLang="ko-KR" sz="1500" b="1" dirty="0">
                <a:solidFill>
                  <a:schemeClr val="tx1"/>
                </a:solidFill>
                <a:latin typeface="+mn-ea"/>
                <a:cs typeface="Calibri"/>
              </a:rPr>
              <a:t>: 30004)</a:t>
            </a:r>
            <a:endParaRPr lang="ko-KR" altLang="en-US" sz="15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116" name="Picture 4">
            <a:extLst>
              <a:ext uri="{FF2B5EF4-FFF2-40B4-BE49-F238E27FC236}">
                <a16:creationId xmlns:a16="http://schemas.microsoft.com/office/drawing/2014/main" id="{ABA37F1F-C3A4-4154-546E-7A0E2231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06" y="2122235"/>
            <a:ext cx="444338" cy="5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3" name="TextBox 11">
            <a:extLst>
              <a:ext uri="{FF2B5EF4-FFF2-40B4-BE49-F238E27FC236}">
                <a16:creationId xmlns:a16="http://schemas.microsoft.com/office/drawing/2014/main" id="{D368D0CF-549C-A24B-4317-BABA36D1CD76}"/>
              </a:ext>
            </a:extLst>
          </p:cNvPr>
          <p:cNvSpPr txBox="1"/>
          <p:nvPr/>
        </p:nvSpPr>
        <p:spPr>
          <a:xfrm>
            <a:off x="4600621" y="2263534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z="1500" spc="-100" dirty="0">
                <a:solidFill>
                  <a:srgbClr val="000000"/>
                </a:solidFill>
                <a:latin typeface="+mn-ea"/>
              </a:rPr>
              <a:t>K8s cluster</a:t>
            </a:r>
          </a:p>
        </p:txBody>
      </p:sp>
      <p:pic>
        <p:nvPicPr>
          <p:cNvPr id="4148" name="Picture 36">
            <a:extLst>
              <a:ext uri="{FF2B5EF4-FFF2-40B4-BE49-F238E27FC236}">
                <a16:creationId xmlns:a16="http://schemas.microsoft.com/office/drawing/2014/main" id="{817E1A22-F087-5AB9-0CAA-BC8A845C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974" y="6450974"/>
            <a:ext cx="580278" cy="5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1" name="TextBox 4150">
            <a:extLst>
              <a:ext uri="{FF2B5EF4-FFF2-40B4-BE49-F238E27FC236}">
                <a16:creationId xmlns:a16="http://schemas.microsoft.com/office/drawing/2014/main" id="{5BF97813-0932-2AD9-9BAB-C5404C2516BC}"/>
              </a:ext>
            </a:extLst>
          </p:cNvPr>
          <p:cNvSpPr txBox="1"/>
          <p:nvPr/>
        </p:nvSpPr>
        <p:spPr>
          <a:xfrm>
            <a:off x="12917386" y="7904231"/>
            <a:ext cx="17420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MongoDB (7.0)</a:t>
            </a:r>
            <a:endParaRPr lang="ko-KR" altLang="en-US" sz="1100" dirty="0">
              <a:latin typeface="+mn-ea"/>
            </a:endParaRPr>
          </a:p>
        </p:txBody>
      </p:sp>
      <p:pic>
        <p:nvPicPr>
          <p:cNvPr id="4154" name="Picture 32">
            <a:extLst>
              <a:ext uri="{FF2B5EF4-FFF2-40B4-BE49-F238E27FC236}">
                <a16:creationId xmlns:a16="http://schemas.microsoft.com/office/drawing/2014/main" id="{C4DA33AB-908C-530B-95DC-AD9A7AE1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913" y="6505336"/>
            <a:ext cx="447236" cy="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5" name="TextBox 4154">
            <a:extLst>
              <a:ext uri="{FF2B5EF4-FFF2-40B4-BE49-F238E27FC236}">
                <a16:creationId xmlns:a16="http://schemas.microsoft.com/office/drawing/2014/main" id="{4386FDB5-63FC-4D2A-0AF6-D16189318079}"/>
              </a:ext>
            </a:extLst>
          </p:cNvPr>
          <p:cNvSpPr txBox="1"/>
          <p:nvPr/>
        </p:nvSpPr>
        <p:spPr>
          <a:xfrm>
            <a:off x="13088587" y="7690095"/>
            <a:ext cx="1539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Redis (6.3.2.)</a:t>
            </a:r>
            <a:endParaRPr lang="ko-KR" altLang="en-US" sz="1100" dirty="0">
              <a:latin typeface="+mn-ea"/>
            </a:endParaRPr>
          </a:p>
        </p:txBody>
      </p:sp>
      <p:cxnSp>
        <p:nvCxnSpPr>
          <p:cNvPr id="2048" name="직선 화살표 연결선 2047">
            <a:extLst>
              <a:ext uri="{FF2B5EF4-FFF2-40B4-BE49-F238E27FC236}">
                <a16:creationId xmlns:a16="http://schemas.microsoft.com/office/drawing/2014/main" id="{98FEA7F5-D9ED-ED18-3D2B-201666BA5966}"/>
              </a:ext>
            </a:extLst>
          </p:cNvPr>
          <p:cNvCxnSpPr>
            <a:cxnSpLocks/>
          </p:cNvCxnSpPr>
          <p:nvPr/>
        </p:nvCxnSpPr>
        <p:spPr>
          <a:xfrm flipH="1">
            <a:off x="4827225" y="3095804"/>
            <a:ext cx="2119598" cy="2255600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51" name="직선 화살표 연결선 2050">
            <a:extLst>
              <a:ext uri="{FF2B5EF4-FFF2-40B4-BE49-F238E27FC236}">
                <a16:creationId xmlns:a16="http://schemas.microsoft.com/office/drawing/2014/main" id="{666A72FD-90B8-14AC-278C-423664EEA17B}"/>
              </a:ext>
            </a:extLst>
          </p:cNvPr>
          <p:cNvCxnSpPr>
            <a:cxnSpLocks/>
          </p:cNvCxnSpPr>
          <p:nvPr/>
        </p:nvCxnSpPr>
        <p:spPr>
          <a:xfrm>
            <a:off x="9031111" y="3060414"/>
            <a:ext cx="0" cy="2318873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66" name="TextBox 11">
            <a:extLst>
              <a:ext uri="{FF2B5EF4-FFF2-40B4-BE49-F238E27FC236}">
                <a16:creationId xmlns:a16="http://schemas.microsoft.com/office/drawing/2014/main" id="{89D285CF-CECC-89E0-9B75-9B44569672F5}"/>
              </a:ext>
            </a:extLst>
          </p:cNvPr>
          <p:cNvSpPr txBox="1"/>
          <p:nvPr/>
        </p:nvSpPr>
        <p:spPr>
          <a:xfrm>
            <a:off x="11718400" y="5351404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en-US" altLang="ko-KR" sz="1500" dirty="0">
                <a:latin typeface="+mn-ea"/>
              </a:rPr>
              <a:t>Chat WAS container</a:t>
            </a:r>
            <a:endParaRPr lang="ko-KR" altLang="en-US" sz="1500" dirty="0">
              <a:latin typeface="+mn-ea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7FD4F117-40CD-AEC4-5F1F-2900711BA607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9492688" y="1252914"/>
            <a:ext cx="3280888" cy="4146802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1">
            <a:extLst>
              <a:ext uri="{FF2B5EF4-FFF2-40B4-BE49-F238E27FC236}">
                <a16:creationId xmlns:a16="http://schemas.microsoft.com/office/drawing/2014/main" id="{367F8438-7072-6BF0-49FF-DF361BA089C3}"/>
              </a:ext>
            </a:extLst>
          </p:cNvPr>
          <p:cNvSpPr txBox="1"/>
          <p:nvPr/>
        </p:nvSpPr>
        <p:spPr>
          <a:xfrm>
            <a:off x="9154902" y="141780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z="1500" spc="-100" dirty="0">
                <a:solidFill>
                  <a:srgbClr val="000000"/>
                </a:solidFill>
                <a:latin typeface="+mn-ea"/>
              </a:rPr>
              <a:t>LB </a:t>
            </a:r>
            <a:r>
              <a:rPr lang="en-US" sz="1500" spc="-100" dirty="0" err="1">
                <a:solidFill>
                  <a:srgbClr val="000000"/>
                </a:solidFill>
                <a:latin typeface="+mn-ea"/>
              </a:rPr>
              <a:t>TargetGroup</a:t>
            </a:r>
            <a:r>
              <a:rPr lang="en-US" sz="1500" spc="-100" dirty="0">
                <a:solidFill>
                  <a:srgbClr val="000000"/>
                </a:solidFill>
                <a:latin typeface="+mn-ea"/>
              </a:rPr>
              <a:t> Port</a:t>
            </a:r>
          </a:p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z="1500" spc="-100" dirty="0">
                <a:solidFill>
                  <a:srgbClr val="000000"/>
                </a:solidFill>
                <a:latin typeface="+mn-ea"/>
              </a:rPr>
              <a:t>30004, 30005, 8002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8D9AFE90-D532-C7F4-AA26-DAD189B202EB}"/>
              </a:ext>
            </a:extLst>
          </p:cNvPr>
          <p:cNvSpPr txBox="1"/>
          <p:nvPr/>
        </p:nvSpPr>
        <p:spPr>
          <a:xfrm>
            <a:off x="10899843" y="3570934"/>
            <a:ext cx="834957" cy="31346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z="1500" spc="-100" dirty="0">
                <a:solidFill>
                  <a:srgbClr val="000000"/>
                </a:solidFill>
                <a:latin typeface="+mn-ea"/>
              </a:rPr>
              <a:t>8002</a:t>
            </a: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F1DF9225-9B27-A8FD-4116-F418E4D4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24" y="5089595"/>
            <a:ext cx="1403777" cy="12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4B1F4356-8CED-DDB9-41DD-DC961364E233}"/>
              </a:ext>
            </a:extLst>
          </p:cNvPr>
          <p:cNvSpPr/>
          <p:nvPr/>
        </p:nvSpPr>
        <p:spPr>
          <a:xfrm>
            <a:off x="8044943" y="2122235"/>
            <a:ext cx="1960067" cy="9735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+mn-ea"/>
                <a:cs typeface="Calibri"/>
              </a:rPr>
              <a:t>Service</a:t>
            </a:r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+mn-ea"/>
                <a:cs typeface="Calibri"/>
              </a:rPr>
              <a:t>(</a:t>
            </a:r>
            <a:r>
              <a:rPr lang="en-US" altLang="ko-KR" sz="1500" b="1" dirty="0" err="1">
                <a:solidFill>
                  <a:schemeClr val="tx1"/>
                </a:solidFill>
                <a:latin typeface="+mn-ea"/>
                <a:cs typeface="Calibri"/>
              </a:rPr>
              <a:t>NodePort</a:t>
            </a:r>
            <a:r>
              <a:rPr lang="en-US" altLang="ko-KR" sz="1500" b="1" dirty="0">
                <a:solidFill>
                  <a:schemeClr val="tx1"/>
                </a:solidFill>
                <a:latin typeface="+mn-ea"/>
                <a:cs typeface="Calibri"/>
              </a:rPr>
              <a:t>: 30005)</a:t>
            </a:r>
            <a:endParaRPr lang="ko-KR" altLang="en-US" sz="15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8FCF4BD1-734A-88BE-3F87-D8BC5DB93032}"/>
              </a:ext>
            </a:extLst>
          </p:cNvPr>
          <p:cNvCxnSpPr>
            <a:cxnSpLocks/>
            <a:stCxn id="2055" idx="2"/>
            <a:endCxn id="16" idx="0"/>
          </p:cNvCxnSpPr>
          <p:nvPr/>
        </p:nvCxnSpPr>
        <p:spPr>
          <a:xfrm>
            <a:off x="9009203" y="1348103"/>
            <a:ext cx="15774" cy="774132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11">
            <a:extLst>
              <a:ext uri="{FF2B5EF4-FFF2-40B4-BE49-F238E27FC236}">
                <a16:creationId xmlns:a16="http://schemas.microsoft.com/office/drawing/2014/main" id="{7A8E3345-8527-4B5A-4654-A5A436A508E0}"/>
              </a:ext>
            </a:extLst>
          </p:cNvPr>
          <p:cNvSpPr txBox="1"/>
          <p:nvPr/>
        </p:nvSpPr>
        <p:spPr>
          <a:xfrm>
            <a:off x="9109349" y="3577235"/>
            <a:ext cx="834957" cy="31346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1500" spc="-100" dirty="0">
                <a:solidFill>
                  <a:srgbClr val="000000"/>
                </a:solidFill>
                <a:latin typeface="+mn-ea"/>
              </a:rPr>
              <a:t>30005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5F2DBB4B-D4F5-8B75-A2F4-8D7B0A920824}"/>
              </a:ext>
            </a:extLst>
          </p:cNvPr>
          <p:cNvSpPr txBox="1"/>
          <p:nvPr/>
        </p:nvSpPr>
        <p:spPr>
          <a:xfrm>
            <a:off x="6383280" y="3652851"/>
            <a:ext cx="834957" cy="31346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z="1500" spc="-100" dirty="0">
                <a:solidFill>
                  <a:srgbClr val="000000"/>
                </a:solidFill>
                <a:latin typeface="+mn-ea"/>
              </a:rPr>
              <a:t>30004</a:t>
            </a:r>
          </a:p>
        </p:txBody>
      </p:sp>
      <p:sp>
        <p:nvSpPr>
          <p:cNvPr id="2055" name="사각형: 둥근 모서리 2054">
            <a:extLst>
              <a:ext uri="{FF2B5EF4-FFF2-40B4-BE49-F238E27FC236}">
                <a16:creationId xmlns:a16="http://schemas.microsoft.com/office/drawing/2014/main" id="{0F07E7AA-9ACB-3244-C08A-F532D700D013}"/>
              </a:ext>
            </a:extLst>
          </p:cNvPr>
          <p:cNvSpPr/>
          <p:nvPr/>
        </p:nvSpPr>
        <p:spPr>
          <a:xfrm>
            <a:off x="8339420" y="771894"/>
            <a:ext cx="1339565" cy="5762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>
                <a:solidFill>
                  <a:schemeClr val="tx1"/>
                </a:solidFill>
                <a:latin typeface="+mn-ea"/>
              </a:rPr>
              <a:t>Request</a:t>
            </a:r>
            <a:endParaRPr lang="ko-KR" altLang="en-US" sz="15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61" name="직사각형 2060">
            <a:extLst>
              <a:ext uri="{FF2B5EF4-FFF2-40B4-BE49-F238E27FC236}">
                <a16:creationId xmlns:a16="http://schemas.microsoft.com/office/drawing/2014/main" id="{F9B07814-D9A1-68F0-C6F9-1B33DA797320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2" name="Google Shape;311;p19">
            <a:extLst>
              <a:ext uri="{FF2B5EF4-FFF2-40B4-BE49-F238E27FC236}">
                <a16:creationId xmlns:a16="http://schemas.microsoft.com/office/drawing/2014/main" id="{D423EA95-C106-B555-FF8E-4A165DA70CAF}"/>
              </a:ext>
            </a:extLst>
          </p:cNvPr>
          <p:cNvSpPr txBox="1"/>
          <p:nvPr/>
        </p:nvSpPr>
        <p:spPr>
          <a:xfrm>
            <a:off x="853544" y="658922"/>
            <a:ext cx="4565829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Server </a:t>
            </a:r>
            <a:r>
              <a:rPr lang="en-US" sz="3200" dirty="0" err="1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rPr>
              <a:t>Architeture</a:t>
            </a:r>
            <a:endParaRPr sz="3200"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D450DE1-43A8-563B-D56A-D20EF1F57B9D}"/>
              </a:ext>
            </a:extLst>
          </p:cNvPr>
          <p:cNvSpPr/>
          <p:nvPr/>
        </p:nvSpPr>
        <p:spPr>
          <a:xfrm>
            <a:off x="965268" y="6385392"/>
            <a:ext cx="2321773" cy="2358578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CD8378C-647D-C4C4-B490-9B4CE0FAC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23" y="6603613"/>
            <a:ext cx="358689" cy="358689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0C230F52-0EA7-8C57-8A37-B6710CA049E7}"/>
              </a:ext>
            </a:extLst>
          </p:cNvPr>
          <p:cNvSpPr txBox="1"/>
          <p:nvPr/>
        </p:nvSpPr>
        <p:spPr>
          <a:xfrm>
            <a:off x="1632170" y="6573475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DB server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51CE91A-4BE6-9C8C-00FE-032E954D1FAC}"/>
              </a:ext>
            </a:extLst>
          </p:cNvPr>
          <p:cNvSpPr/>
          <p:nvPr/>
        </p:nvSpPr>
        <p:spPr>
          <a:xfrm>
            <a:off x="1077241" y="7071190"/>
            <a:ext cx="206743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6" descr="MySQL 리뷰">
            <a:extLst>
              <a:ext uri="{FF2B5EF4-FFF2-40B4-BE49-F238E27FC236}">
                <a16:creationId xmlns:a16="http://schemas.microsoft.com/office/drawing/2014/main" id="{BF0F62E0-C77A-3405-2B72-49DF24B1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62" y="7228611"/>
            <a:ext cx="798236" cy="79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9BBE57D1-DBE7-162B-6C2B-14B34B26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51" y="7273261"/>
            <a:ext cx="754217" cy="7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0" name="TextBox 4149">
            <a:extLst>
              <a:ext uri="{FF2B5EF4-FFF2-40B4-BE49-F238E27FC236}">
                <a16:creationId xmlns:a16="http://schemas.microsoft.com/office/drawing/2014/main" id="{C724B7CD-790B-2C4F-FADC-5D5DEEF4B7EA}"/>
              </a:ext>
            </a:extLst>
          </p:cNvPr>
          <p:cNvSpPr txBox="1"/>
          <p:nvPr/>
        </p:nvSpPr>
        <p:spPr>
          <a:xfrm>
            <a:off x="2054024" y="8185970"/>
            <a:ext cx="17420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MySQL (8.0.37) 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149" name="TextBox 4148">
            <a:extLst>
              <a:ext uri="{FF2B5EF4-FFF2-40B4-BE49-F238E27FC236}">
                <a16:creationId xmlns:a16="http://schemas.microsoft.com/office/drawing/2014/main" id="{2FAA0B6A-9AB2-0726-D83E-3B5AA39B2EC8}"/>
              </a:ext>
            </a:extLst>
          </p:cNvPr>
          <p:cNvSpPr txBox="1"/>
          <p:nvPr/>
        </p:nvSpPr>
        <p:spPr>
          <a:xfrm>
            <a:off x="1200934" y="8356639"/>
            <a:ext cx="29764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Redis (lettuce: 6.3.2.RELEASE)</a:t>
            </a:r>
            <a:endParaRPr lang="ko-KR" altLang="en-US" sz="1100" dirty="0">
              <a:latin typeface="+mn-ea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8AFABE74-8296-794E-1E56-6F171E51D956}"/>
              </a:ext>
            </a:extLst>
          </p:cNvPr>
          <p:cNvSpPr/>
          <p:nvPr/>
        </p:nvSpPr>
        <p:spPr>
          <a:xfrm>
            <a:off x="939330" y="3348594"/>
            <a:ext cx="2321773" cy="2358578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180B3E1-CD34-A63D-8CB0-8A984F17E2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85" y="3566815"/>
            <a:ext cx="358689" cy="358689"/>
          </a:xfrm>
          <a:prstGeom prst="rect">
            <a:avLst/>
          </a:prstGeom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9140626E-E549-8B6A-6616-B6BA29127D2A}"/>
              </a:ext>
            </a:extLst>
          </p:cNvPr>
          <p:cNvSpPr txBox="1"/>
          <p:nvPr/>
        </p:nvSpPr>
        <p:spPr>
          <a:xfrm>
            <a:off x="1538810" y="3540696"/>
            <a:ext cx="143052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CI/CD server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E47596F-034F-A5E0-3ACD-E364BBFD3A9A}"/>
              </a:ext>
            </a:extLst>
          </p:cNvPr>
          <p:cNvSpPr/>
          <p:nvPr/>
        </p:nvSpPr>
        <p:spPr>
          <a:xfrm>
            <a:off x="1051303" y="4034392"/>
            <a:ext cx="206743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EA9EC6-61DC-0599-7E71-A9424F441BC7}"/>
              </a:ext>
            </a:extLst>
          </p:cNvPr>
          <p:cNvSpPr txBox="1"/>
          <p:nvPr/>
        </p:nvSpPr>
        <p:spPr>
          <a:xfrm>
            <a:off x="2386188" y="5287535"/>
            <a:ext cx="759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 (2.387.3)</a:t>
            </a:r>
            <a:endParaRPr lang="ko-KR" altLang="en-US" sz="1100" dirty="0">
              <a:latin typeface="+mn-ea"/>
            </a:endParaRPr>
          </a:p>
        </p:txBody>
      </p:sp>
      <p:pic>
        <p:nvPicPr>
          <p:cNvPr id="4096" name="Picture 14" descr="쎄트렉아이] Jenkins">
            <a:extLst>
              <a:ext uri="{FF2B5EF4-FFF2-40B4-BE49-F238E27FC236}">
                <a16:creationId xmlns:a16="http://schemas.microsoft.com/office/drawing/2014/main" id="{52947073-0DB8-0DC9-4576-6E18AAEA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08" y="4156470"/>
            <a:ext cx="1158744" cy="115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C8586593-1C6D-CD64-715F-F246BE0B665F}"/>
              </a:ext>
            </a:extLst>
          </p:cNvPr>
          <p:cNvSpPr/>
          <p:nvPr/>
        </p:nvSpPr>
        <p:spPr>
          <a:xfrm>
            <a:off x="5334000" y="6210300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D6415390-CFBA-DAB4-08F2-09633F7C8936}"/>
              </a:ext>
            </a:extLst>
          </p:cNvPr>
          <p:cNvSpPr/>
          <p:nvPr/>
        </p:nvSpPr>
        <p:spPr>
          <a:xfrm>
            <a:off x="4786930" y="5745026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8AFDE27F-8F0D-283C-D47D-F5CFC3A4262A}"/>
              </a:ext>
            </a:extLst>
          </p:cNvPr>
          <p:cNvSpPr/>
          <p:nvPr/>
        </p:nvSpPr>
        <p:spPr>
          <a:xfrm>
            <a:off x="4634530" y="5592626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444C7427-B21D-C3AD-F3F5-34E503E3869A}"/>
              </a:ext>
            </a:extLst>
          </p:cNvPr>
          <p:cNvSpPr/>
          <p:nvPr/>
        </p:nvSpPr>
        <p:spPr>
          <a:xfrm>
            <a:off x="4482130" y="5440226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Picture 38" descr="Pod란? | devlog.akasai">
            <a:extLst>
              <a:ext uri="{FF2B5EF4-FFF2-40B4-BE49-F238E27FC236}">
                <a16:creationId xmlns:a16="http://schemas.microsoft.com/office/drawing/2014/main" id="{E5B272E9-B50F-12BC-9D30-1A88DBF20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23" y="5385241"/>
            <a:ext cx="683102" cy="66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11">
            <a:extLst>
              <a:ext uri="{FF2B5EF4-FFF2-40B4-BE49-F238E27FC236}">
                <a16:creationId xmlns:a16="http://schemas.microsoft.com/office/drawing/2014/main" id="{1FD877E3-A6CC-75DB-EE67-BA6299FC1B3B}"/>
              </a:ext>
            </a:extLst>
          </p:cNvPr>
          <p:cNvSpPr txBox="1"/>
          <p:nvPr/>
        </p:nvSpPr>
        <p:spPr>
          <a:xfrm>
            <a:off x="4343534" y="5385241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en-US" altLang="ko-KR" sz="1500" dirty="0">
                <a:latin typeface="+mn-ea"/>
              </a:rPr>
              <a:t>API WAS pod</a:t>
            </a:r>
            <a:endParaRPr lang="ko-KR" altLang="en-US" sz="1500" dirty="0"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0DE566-85D2-00CB-3D68-E7F4541C9205}"/>
              </a:ext>
            </a:extLst>
          </p:cNvPr>
          <p:cNvSpPr txBox="1"/>
          <p:nvPr/>
        </p:nvSpPr>
        <p:spPr>
          <a:xfrm>
            <a:off x="5703709" y="7359629"/>
            <a:ext cx="953927" cy="32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+mn-ea"/>
              </a:rPr>
              <a:t>(10.1.24)</a:t>
            </a:r>
            <a:endParaRPr lang="ko-KR" altLang="en-US" sz="1500" dirty="0">
              <a:latin typeface="+mn-e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F5628ED-1E90-999D-8E53-DDCB48F0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13" y="6334921"/>
            <a:ext cx="1299941" cy="8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C9D8349-D094-E46D-365B-903C9E421D62}"/>
              </a:ext>
            </a:extLst>
          </p:cNvPr>
          <p:cNvSpPr txBox="1"/>
          <p:nvPr/>
        </p:nvSpPr>
        <p:spPr>
          <a:xfrm>
            <a:off x="4757537" y="5688107"/>
            <a:ext cx="1809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+mn-ea"/>
              </a:rPr>
              <a:t>Target Port: 8080</a:t>
            </a:r>
            <a:endParaRPr lang="ko-KR" altLang="en-US" sz="1500" dirty="0">
              <a:latin typeface="+mn-ea"/>
            </a:endParaRPr>
          </a:p>
        </p:txBody>
      </p:sp>
      <p:pic>
        <p:nvPicPr>
          <p:cNvPr id="2090" name="Picture 16">
            <a:extLst>
              <a:ext uri="{FF2B5EF4-FFF2-40B4-BE49-F238E27FC236}">
                <a16:creationId xmlns:a16="http://schemas.microsoft.com/office/drawing/2014/main" id="{2F5D4CEC-F7FA-FC60-4273-BC041F89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51" y="7833190"/>
            <a:ext cx="646114" cy="6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59F7061E-5F77-0A36-1D35-32C34ACA53CB}"/>
              </a:ext>
            </a:extLst>
          </p:cNvPr>
          <p:cNvCxnSpPr>
            <a:cxnSpLocks/>
          </p:cNvCxnSpPr>
          <p:nvPr/>
        </p:nvCxnSpPr>
        <p:spPr>
          <a:xfrm flipH="1">
            <a:off x="3118733" y="7421541"/>
            <a:ext cx="1708492" cy="0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82B116B1-AA81-F798-616B-BFA3D5DF280A}"/>
              </a:ext>
            </a:extLst>
          </p:cNvPr>
          <p:cNvSpPr/>
          <p:nvPr/>
        </p:nvSpPr>
        <p:spPr>
          <a:xfrm>
            <a:off x="8676335" y="6197159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2A89F2E9-5CE2-9EC3-048C-C123E65E692E}"/>
              </a:ext>
            </a:extLst>
          </p:cNvPr>
          <p:cNvSpPr/>
          <p:nvPr/>
        </p:nvSpPr>
        <p:spPr>
          <a:xfrm>
            <a:off x="8129265" y="5731885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F8D97EE4-11A5-C4B4-F9A2-0BBA8B47AA43}"/>
              </a:ext>
            </a:extLst>
          </p:cNvPr>
          <p:cNvSpPr/>
          <p:nvPr/>
        </p:nvSpPr>
        <p:spPr>
          <a:xfrm>
            <a:off x="7976865" y="5579485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7" name="사각형: 둥근 모서리 4096">
            <a:extLst>
              <a:ext uri="{FF2B5EF4-FFF2-40B4-BE49-F238E27FC236}">
                <a16:creationId xmlns:a16="http://schemas.microsoft.com/office/drawing/2014/main" id="{52BB6B7C-6956-11A4-8F1F-32D63D0DE0E4}"/>
              </a:ext>
            </a:extLst>
          </p:cNvPr>
          <p:cNvSpPr/>
          <p:nvPr/>
        </p:nvSpPr>
        <p:spPr>
          <a:xfrm>
            <a:off x="7824465" y="5427085"/>
            <a:ext cx="2107729" cy="2255599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 w="9525"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9" name="Picture 16">
            <a:extLst>
              <a:ext uri="{FF2B5EF4-FFF2-40B4-BE49-F238E27FC236}">
                <a16:creationId xmlns:a16="http://schemas.microsoft.com/office/drawing/2014/main" id="{AA5F0C81-E6AD-40D7-EF38-93239932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6" y="7820049"/>
            <a:ext cx="646114" cy="6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8" descr="Pod란? | devlog.akasai">
            <a:extLst>
              <a:ext uri="{FF2B5EF4-FFF2-40B4-BE49-F238E27FC236}">
                <a16:creationId xmlns:a16="http://schemas.microsoft.com/office/drawing/2014/main" id="{F7E17E5F-FA59-D918-6CD1-6FE1C783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42" y="5379099"/>
            <a:ext cx="683102" cy="66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14B66BBA-AE2A-F547-F7CA-1792D3CAD6CC}"/>
              </a:ext>
            </a:extLst>
          </p:cNvPr>
          <p:cNvSpPr txBox="1"/>
          <p:nvPr/>
        </p:nvSpPr>
        <p:spPr>
          <a:xfrm>
            <a:off x="7603495" y="5399528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ko-KR" altLang="en-US" sz="1500" dirty="0" err="1">
                <a:latin typeface="+mn-ea"/>
              </a:rPr>
              <a:t>화면단</a:t>
            </a:r>
            <a:r>
              <a:rPr lang="en-US" altLang="ko-KR" sz="1500" dirty="0">
                <a:latin typeface="+mn-ea"/>
              </a:rPr>
              <a:t> pod</a:t>
            </a:r>
            <a:endParaRPr lang="ko-KR" altLang="en-US" sz="1500" dirty="0">
              <a:latin typeface="+mn-e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75E73D-4080-FC89-2C58-D92D511AFD91}"/>
              </a:ext>
            </a:extLst>
          </p:cNvPr>
          <p:cNvSpPr txBox="1"/>
          <p:nvPr/>
        </p:nvSpPr>
        <p:spPr>
          <a:xfrm>
            <a:off x="8123096" y="5684101"/>
            <a:ext cx="20048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+mn-ea"/>
              </a:rPr>
              <a:t>Target Port: 80</a:t>
            </a:r>
            <a:endParaRPr lang="ko-KR" altLang="en-US" sz="1500" dirty="0">
              <a:latin typeface="+mn-ea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36D544C8-75B1-E6C6-FB6F-26DD9407F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t="22718" r="20542" b="23078"/>
          <a:stretch/>
        </p:blipFill>
        <p:spPr bwMode="auto">
          <a:xfrm>
            <a:off x="8295841" y="6401811"/>
            <a:ext cx="1263674" cy="59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F049902-E927-B719-0F53-0D9F18164E75}"/>
              </a:ext>
            </a:extLst>
          </p:cNvPr>
          <p:cNvSpPr txBox="1"/>
          <p:nvPr/>
        </p:nvSpPr>
        <p:spPr>
          <a:xfrm>
            <a:off x="9153732" y="7326843"/>
            <a:ext cx="9541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+mn-ea"/>
              </a:rPr>
              <a:t>(1.26.0)</a:t>
            </a:r>
            <a:endParaRPr lang="ko-KR" altLang="en-US" sz="1500" dirty="0">
              <a:latin typeface="+mn-ea"/>
            </a:endParaRPr>
          </a:p>
        </p:txBody>
      </p:sp>
      <p:sp>
        <p:nvSpPr>
          <p:cNvPr id="4110" name="사각형: 둥근 모서리 4109">
            <a:extLst>
              <a:ext uri="{FF2B5EF4-FFF2-40B4-BE49-F238E27FC236}">
                <a16:creationId xmlns:a16="http://schemas.microsoft.com/office/drawing/2014/main" id="{90BE1EEC-C2CF-471B-79AE-B773A96517C8}"/>
              </a:ext>
            </a:extLst>
          </p:cNvPr>
          <p:cNvSpPr/>
          <p:nvPr/>
        </p:nvSpPr>
        <p:spPr>
          <a:xfrm>
            <a:off x="15510509" y="5710868"/>
            <a:ext cx="2321773" cy="2358578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11" name="그림 4110">
            <a:extLst>
              <a:ext uri="{FF2B5EF4-FFF2-40B4-BE49-F238E27FC236}">
                <a16:creationId xmlns:a16="http://schemas.microsoft.com/office/drawing/2014/main" id="{815685DD-9CAE-D305-18F2-7C858C3DB6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464" y="5929089"/>
            <a:ext cx="358689" cy="358689"/>
          </a:xfrm>
          <a:prstGeom prst="rect">
            <a:avLst/>
          </a:prstGeom>
        </p:spPr>
      </p:pic>
      <p:sp>
        <p:nvSpPr>
          <p:cNvPr id="4112" name="사각형: 둥근 모서리 4111">
            <a:extLst>
              <a:ext uri="{FF2B5EF4-FFF2-40B4-BE49-F238E27FC236}">
                <a16:creationId xmlns:a16="http://schemas.microsoft.com/office/drawing/2014/main" id="{65BA0497-E795-126F-CCD6-CD1D180C300D}"/>
              </a:ext>
            </a:extLst>
          </p:cNvPr>
          <p:cNvSpPr/>
          <p:nvPr/>
        </p:nvSpPr>
        <p:spPr>
          <a:xfrm>
            <a:off x="15622482" y="6396666"/>
            <a:ext cx="206743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Picture 8" descr="미디어위키 - 위키백과, 우리 모두의 백과사전">
            <a:extLst>
              <a:ext uri="{FF2B5EF4-FFF2-40B4-BE49-F238E27FC236}">
                <a16:creationId xmlns:a16="http://schemas.microsoft.com/office/drawing/2014/main" id="{E9BAD6A2-F8E5-2133-F662-41321FCEA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235" y="6485173"/>
            <a:ext cx="842874" cy="9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26" descr="MySQL 리뷰">
            <a:extLst>
              <a:ext uri="{FF2B5EF4-FFF2-40B4-BE49-F238E27FC236}">
                <a16:creationId xmlns:a16="http://schemas.microsoft.com/office/drawing/2014/main" id="{AD6DA4D8-4938-AE11-1CA3-640F070E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692" y="6659460"/>
            <a:ext cx="711599" cy="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DBF890A-5E6A-9E34-EC70-25744267A46D}"/>
              </a:ext>
            </a:extLst>
          </p:cNvPr>
          <p:cNvSpPr txBox="1"/>
          <p:nvPr/>
        </p:nvSpPr>
        <p:spPr>
          <a:xfrm>
            <a:off x="16526976" y="7471927"/>
            <a:ext cx="1395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err="1">
                <a:latin typeface="+mn-ea"/>
              </a:rPr>
              <a:t>MediaWiki</a:t>
            </a:r>
            <a:r>
              <a:rPr lang="en-US" altLang="ko-KR" sz="1100" dirty="0">
                <a:latin typeface="+mn-ea"/>
              </a:rPr>
              <a:t>(1.42)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106" name="TextBox 4105">
            <a:extLst>
              <a:ext uri="{FF2B5EF4-FFF2-40B4-BE49-F238E27FC236}">
                <a16:creationId xmlns:a16="http://schemas.microsoft.com/office/drawing/2014/main" id="{3F576EE6-76AA-6C38-2239-658CDFF6B3DA}"/>
              </a:ext>
            </a:extLst>
          </p:cNvPr>
          <p:cNvSpPr txBox="1"/>
          <p:nvPr/>
        </p:nvSpPr>
        <p:spPr>
          <a:xfrm>
            <a:off x="16590315" y="7686434"/>
            <a:ext cx="1395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+mn-ea"/>
              </a:rPr>
              <a:t>MySQL (8.0.37) 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115" name="TextBox 11">
            <a:extLst>
              <a:ext uri="{FF2B5EF4-FFF2-40B4-BE49-F238E27FC236}">
                <a16:creationId xmlns:a16="http://schemas.microsoft.com/office/drawing/2014/main" id="{0C772F0F-F90B-2F43-8580-DC2CA961A6CD}"/>
              </a:ext>
            </a:extLst>
          </p:cNvPr>
          <p:cNvSpPr txBox="1"/>
          <p:nvPr/>
        </p:nvSpPr>
        <p:spPr>
          <a:xfrm>
            <a:off x="16148067" y="5914762"/>
            <a:ext cx="1368854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Wiki server</a:t>
            </a:r>
          </a:p>
        </p:txBody>
      </p:sp>
      <p:sp>
        <p:nvSpPr>
          <p:cNvPr id="4118" name="사각형: 둥근 모서리 4117">
            <a:extLst>
              <a:ext uri="{FF2B5EF4-FFF2-40B4-BE49-F238E27FC236}">
                <a16:creationId xmlns:a16="http://schemas.microsoft.com/office/drawing/2014/main" id="{56FD63D4-3888-91EC-C8D4-AB1B1C86B97B}"/>
              </a:ext>
            </a:extLst>
          </p:cNvPr>
          <p:cNvSpPr/>
          <p:nvPr/>
        </p:nvSpPr>
        <p:spPr>
          <a:xfrm>
            <a:off x="11948810" y="2792697"/>
            <a:ext cx="2979057" cy="1435884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19" name="그림 4118">
            <a:extLst>
              <a:ext uri="{FF2B5EF4-FFF2-40B4-BE49-F238E27FC236}">
                <a16:creationId xmlns:a16="http://schemas.microsoft.com/office/drawing/2014/main" id="{E9ED04C5-8070-D948-D1E0-E95D42758F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708" y="2939135"/>
            <a:ext cx="358689" cy="358689"/>
          </a:xfrm>
          <a:prstGeom prst="rect">
            <a:avLst/>
          </a:prstGeom>
        </p:spPr>
      </p:pic>
      <p:sp>
        <p:nvSpPr>
          <p:cNvPr id="4120" name="TextBox 11">
            <a:extLst>
              <a:ext uri="{FF2B5EF4-FFF2-40B4-BE49-F238E27FC236}">
                <a16:creationId xmlns:a16="http://schemas.microsoft.com/office/drawing/2014/main" id="{1599E656-AC62-E735-A351-22183BA8EEF2}"/>
              </a:ext>
            </a:extLst>
          </p:cNvPr>
          <p:cNvSpPr txBox="1"/>
          <p:nvPr/>
        </p:nvSpPr>
        <p:spPr>
          <a:xfrm>
            <a:off x="12618823" y="2913016"/>
            <a:ext cx="143052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Master node</a:t>
            </a:r>
          </a:p>
        </p:txBody>
      </p:sp>
      <p:sp>
        <p:nvSpPr>
          <p:cNvPr id="4121" name="사각형: 둥근 모서리 4120">
            <a:extLst>
              <a:ext uri="{FF2B5EF4-FFF2-40B4-BE49-F238E27FC236}">
                <a16:creationId xmlns:a16="http://schemas.microsoft.com/office/drawing/2014/main" id="{051699ED-DFEE-0A6E-FEFD-DC09EA2E1048}"/>
              </a:ext>
            </a:extLst>
          </p:cNvPr>
          <p:cNvSpPr/>
          <p:nvPr/>
        </p:nvSpPr>
        <p:spPr>
          <a:xfrm>
            <a:off x="12074725" y="3406712"/>
            <a:ext cx="2772617" cy="741128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40" name="Picture 12">
            <a:extLst>
              <a:ext uri="{FF2B5EF4-FFF2-40B4-BE49-F238E27FC236}">
                <a16:creationId xmlns:a16="http://schemas.microsoft.com/office/drawing/2014/main" id="{1DE330BA-F28B-F373-820C-5CE76537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006" y="3493536"/>
            <a:ext cx="625515" cy="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1" name="Picture 14" descr="GitHub - containerd/containerd: An open and reliable container runtime">
            <a:extLst>
              <a:ext uri="{FF2B5EF4-FFF2-40B4-BE49-F238E27FC236}">
                <a16:creationId xmlns:a16="http://schemas.microsoft.com/office/drawing/2014/main" id="{E0C3C7D7-6BF8-74C8-84E8-EFDD97BE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230" y="3611433"/>
            <a:ext cx="1473713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그림 4131">
            <a:extLst>
              <a:ext uri="{FF2B5EF4-FFF2-40B4-BE49-F238E27FC236}">
                <a16:creationId xmlns:a16="http://schemas.microsoft.com/office/drawing/2014/main" id="{C1DD613D-9E24-5F1C-4687-91E11BD8C6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10" y="4714960"/>
            <a:ext cx="358689" cy="358689"/>
          </a:xfrm>
          <a:prstGeom prst="rect">
            <a:avLst/>
          </a:prstGeom>
        </p:spPr>
      </p:pic>
      <p:sp>
        <p:nvSpPr>
          <p:cNvPr id="4135" name="TextBox 11">
            <a:extLst>
              <a:ext uri="{FF2B5EF4-FFF2-40B4-BE49-F238E27FC236}">
                <a16:creationId xmlns:a16="http://schemas.microsoft.com/office/drawing/2014/main" id="{26B3D341-B904-9726-E0F4-942C189E5361}"/>
              </a:ext>
            </a:extLst>
          </p:cNvPr>
          <p:cNvSpPr txBox="1"/>
          <p:nvPr/>
        </p:nvSpPr>
        <p:spPr>
          <a:xfrm>
            <a:off x="4644125" y="4688841"/>
            <a:ext cx="143052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Worker node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2D4EC3B-CABF-1D0E-D1FF-AE96C09F68FE}"/>
              </a:ext>
            </a:extLst>
          </p:cNvPr>
          <p:cNvGrpSpPr/>
          <p:nvPr/>
        </p:nvGrpSpPr>
        <p:grpSpPr>
          <a:xfrm>
            <a:off x="-1" y="-5463"/>
            <a:ext cx="18288001" cy="10311304"/>
            <a:chOff x="-68848" y="-20977"/>
            <a:chExt cx="18356848" cy="1001808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24A6DAB-ED80-DBEC-5688-F8AA921A9C23}"/>
                </a:ext>
              </a:extLst>
            </p:cNvPr>
            <p:cNvSpPr/>
            <p:nvPr/>
          </p:nvSpPr>
          <p:spPr>
            <a:xfrm>
              <a:off x="17979776" y="-20977"/>
              <a:ext cx="308224" cy="10018081"/>
            </a:xfrm>
            <a:prstGeom prst="rect">
              <a:avLst/>
            </a:prstGeom>
            <a:solidFill>
              <a:schemeClr val="bg1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65829DE-5F9A-0CAC-2D76-626A6B9B373B}"/>
                </a:ext>
              </a:extLst>
            </p:cNvPr>
            <p:cNvGrpSpPr/>
            <p:nvPr/>
          </p:nvGrpSpPr>
          <p:grpSpPr>
            <a:xfrm>
              <a:off x="-68848" y="-15669"/>
              <a:ext cx="18048622" cy="9996255"/>
              <a:chOff x="-36001" y="-13157"/>
              <a:chExt cx="18048622" cy="9996255"/>
            </a:xfrm>
            <a:solidFill>
              <a:schemeClr val="bg1">
                <a:lumMod val="75000"/>
                <a:alpha val="76000"/>
              </a:schemeClr>
            </a:solidFill>
          </p:grpSpPr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37104411-2DF8-919F-CB6F-68F045E1FF3B}"/>
                  </a:ext>
                </a:extLst>
              </p:cNvPr>
              <p:cNvSpPr/>
              <p:nvPr/>
            </p:nvSpPr>
            <p:spPr>
              <a:xfrm>
                <a:off x="-36001" y="-13157"/>
                <a:ext cx="4539304" cy="99962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4B5201EA-97C9-42F5-502D-CEA0B7115106}"/>
                  </a:ext>
                </a:extLst>
              </p:cNvPr>
              <p:cNvSpPr/>
              <p:nvPr/>
            </p:nvSpPr>
            <p:spPr>
              <a:xfrm>
                <a:off x="4503302" y="-9006"/>
                <a:ext cx="13509319" cy="52813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9BDB3E16-90D7-C849-BBA4-29C42FC48E7D}"/>
                </a:ext>
              </a:extLst>
            </p:cNvPr>
            <p:cNvSpPr/>
            <p:nvPr/>
          </p:nvSpPr>
          <p:spPr>
            <a:xfrm>
              <a:off x="4470456" y="7916930"/>
              <a:ext cx="13514196" cy="2063653"/>
            </a:xfrm>
            <a:prstGeom prst="rect">
              <a:avLst/>
            </a:prstGeom>
            <a:solidFill>
              <a:schemeClr val="bg1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4127" name="직선 연결선 4126">
            <a:extLst>
              <a:ext uri="{FF2B5EF4-FFF2-40B4-BE49-F238E27FC236}">
                <a16:creationId xmlns:a16="http://schemas.microsoft.com/office/drawing/2014/main" id="{D8026BE9-8742-CB51-09AD-8C8F2D8D9EE5}"/>
              </a:ext>
            </a:extLst>
          </p:cNvPr>
          <p:cNvCxnSpPr>
            <a:cxnSpLocks/>
          </p:cNvCxnSpPr>
          <p:nvPr/>
        </p:nvCxnSpPr>
        <p:spPr>
          <a:xfrm>
            <a:off x="9144000" y="8164765"/>
            <a:ext cx="6383" cy="212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직선 연결선 4133">
            <a:extLst>
              <a:ext uri="{FF2B5EF4-FFF2-40B4-BE49-F238E27FC236}">
                <a16:creationId xmlns:a16="http://schemas.microsoft.com/office/drawing/2014/main" id="{92458F3C-F035-6D51-6D79-E515AF57D2CB}"/>
              </a:ext>
            </a:extLst>
          </p:cNvPr>
          <p:cNvCxnSpPr>
            <a:cxnSpLocks/>
          </p:cNvCxnSpPr>
          <p:nvPr/>
        </p:nvCxnSpPr>
        <p:spPr>
          <a:xfrm>
            <a:off x="12518885" y="8145941"/>
            <a:ext cx="0" cy="2179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7" name="직선 연결선 4136">
            <a:extLst>
              <a:ext uri="{FF2B5EF4-FFF2-40B4-BE49-F238E27FC236}">
                <a16:creationId xmlns:a16="http://schemas.microsoft.com/office/drawing/2014/main" id="{307C168B-6A4E-DB8E-58E5-12E36C2D65E3}"/>
              </a:ext>
            </a:extLst>
          </p:cNvPr>
          <p:cNvCxnSpPr>
            <a:cxnSpLocks/>
          </p:cNvCxnSpPr>
          <p:nvPr/>
        </p:nvCxnSpPr>
        <p:spPr>
          <a:xfrm>
            <a:off x="16383000" y="8210312"/>
            <a:ext cx="0" cy="2088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사각형: 둥근 모서리 4133">
            <a:extLst>
              <a:ext uri="{FF2B5EF4-FFF2-40B4-BE49-F238E27FC236}">
                <a16:creationId xmlns:a16="http://schemas.microsoft.com/office/drawing/2014/main" id="{4F77291D-8C6B-8FF4-64E7-C1AB65F55C97}"/>
              </a:ext>
            </a:extLst>
          </p:cNvPr>
          <p:cNvSpPr/>
          <p:nvPr/>
        </p:nvSpPr>
        <p:spPr>
          <a:xfrm>
            <a:off x="908174" y="2705100"/>
            <a:ext cx="6079613" cy="2578111"/>
          </a:xfrm>
          <a:prstGeom prst="roundRect">
            <a:avLst>
              <a:gd name="adj" fmla="val 5662"/>
            </a:avLst>
          </a:prstGeom>
          <a:solidFill>
            <a:srgbClr val="D8E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33" name="직사각형 4132">
            <a:extLst>
              <a:ext uri="{FF2B5EF4-FFF2-40B4-BE49-F238E27FC236}">
                <a16:creationId xmlns:a16="http://schemas.microsoft.com/office/drawing/2014/main" id="{CF264CE6-A53D-6486-9256-E94B2988A1B0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FEB54B4-D930-9018-AE55-561465F88DB9}"/>
              </a:ext>
            </a:extLst>
          </p:cNvPr>
          <p:cNvSpPr/>
          <p:nvPr/>
        </p:nvSpPr>
        <p:spPr>
          <a:xfrm>
            <a:off x="14592151" y="2058581"/>
            <a:ext cx="2983670" cy="3618320"/>
          </a:xfrm>
          <a:prstGeom prst="roundRect">
            <a:avLst>
              <a:gd name="adj" fmla="val 3460"/>
            </a:avLst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9B4E567E-234C-27B9-235E-580997445CC6}"/>
              </a:ext>
            </a:extLst>
          </p:cNvPr>
          <p:cNvSpPr/>
          <p:nvPr/>
        </p:nvSpPr>
        <p:spPr>
          <a:xfrm>
            <a:off x="11337731" y="2068261"/>
            <a:ext cx="2983670" cy="3618320"/>
          </a:xfrm>
          <a:prstGeom prst="roundRect">
            <a:avLst>
              <a:gd name="adj" fmla="val 2472"/>
            </a:avLst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9FDECC18-6734-799F-0CCA-EA0CF2FB0D0F}"/>
              </a:ext>
            </a:extLst>
          </p:cNvPr>
          <p:cNvCxnSpPr>
            <a:cxnSpLocks/>
          </p:cNvCxnSpPr>
          <p:nvPr/>
        </p:nvCxnSpPr>
        <p:spPr>
          <a:xfrm>
            <a:off x="16376447" y="-10796"/>
            <a:ext cx="0" cy="20790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427ECF04-9E7D-61BE-1D65-6E6F61CAB46B}"/>
              </a:ext>
            </a:extLst>
          </p:cNvPr>
          <p:cNvCxnSpPr>
            <a:cxnSpLocks/>
          </p:cNvCxnSpPr>
          <p:nvPr/>
        </p:nvCxnSpPr>
        <p:spPr>
          <a:xfrm>
            <a:off x="12521483" y="-10796"/>
            <a:ext cx="0" cy="20790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D317EFAF-3076-2B4A-5E16-1915A3D9EE3F}"/>
              </a:ext>
            </a:extLst>
          </p:cNvPr>
          <p:cNvSpPr/>
          <p:nvPr/>
        </p:nvSpPr>
        <p:spPr>
          <a:xfrm>
            <a:off x="8053411" y="2071772"/>
            <a:ext cx="2983670" cy="7338929"/>
          </a:xfrm>
          <a:prstGeom prst="roundRect">
            <a:avLst>
              <a:gd name="adj" fmla="val 2966"/>
            </a:avLst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cxnSp>
        <p:nvCxnSpPr>
          <p:cNvPr id="4116" name="직선 화살표 연결선 4115">
            <a:extLst>
              <a:ext uri="{FF2B5EF4-FFF2-40B4-BE49-F238E27FC236}">
                <a16:creationId xmlns:a16="http://schemas.microsoft.com/office/drawing/2014/main" id="{1BA20D6A-54CF-DFA4-D1AA-6E30532A22A2}"/>
              </a:ext>
            </a:extLst>
          </p:cNvPr>
          <p:cNvCxnSpPr>
            <a:cxnSpLocks/>
          </p:cNvCxnSpPr>
          <p:nvPr/>
        </p:nvCxnSpPr>
        <p:spPr>
          <a:xfrm>
            <a:off x="9144000" y="1"/>
            <a:ext cx="44570" cy="2071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119" name="사각형: 둥근 모서리 4118">
            <a:extLst>
              <a:ext uri="{FF2B5EF4-FFF2-40B4-BE49-F238E27FC236}">
                <a16:creationId xmlns:a16="http://schemas.microsoft.com/office/drawing/2014/main" id="{BE6A6B7E-762A-31FB-0583-8B71E6F952E2}"/>
              </a:ext>
            </a:extLst>
          </p:cNvPr>
          <p:cNvSpPr/>
          <p:nvPr/>
        </p:nvSpPr>
        <p:spPr>
          <a:xfrm>
            <a:off x="8342387" y="1635456"/>
            <a:ext cx="2381159" cy="525867"/>
          </a:xfrm>
          <a:prstGeom prst="roundRect">
            <a:avLst/>
          </a:prstGeom>
          <a:solidFill>
            <a:srgbClr val="3333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Service 1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120" name="사각형: 둥근 모서리 4119">
            <a:extLst>
              <a:ext uri="{FF2B5EF4-FFF2-40B4-BE49-F238E27FC236}">
                <a16:creationId xmlns:a16="http://schemas.microsoft.com/office/drawing/2014/main" id="{4583EDDC-CF05-C980-5A97-E4030F3E1A2C}"/>
              </a:ext>
            </a:extLst>
          </p:cNvPr>
          <p:cNvSpPr/>
          <p:nvPr/>
        </p:nvSpPr>
        <p:spPr>
          <a:xfrm>
            <a:off x="11639642" y="1641530"/>
            <a:ext cx="2381159" cy="525867"/>
          </a:xfrm>
          <a:prstGeom prst="roundRect">
            <a:avLst/>
          </a:prstGeom>
          <a:solidFill>
            <a:srgbClr val="3333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Service 2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121" name="사각형: 둥근 모서리 4120">
            <a:extLst>
              <a:ext uri="{FF2B5EF4-FFF2-40B4-BE49-F238E27FC236}">
                <a16:creationId xmlns:a16="http://schemas.microsoft.com/office/drawing/2014/main" id="{F74DE665-447F-0F10-FEB8-5F2DC739002C}"/>
              </a:ext>
            </a:extLst>
          </p:cNvPr>
          <p:cNvSpPr/>
          <p:nvPr/>
        </p:nvSpPr>
        <p:spPr>
          <a:xfrm>
            <a:off x="14840042" y="1645833"/>
            <a:ext cx="2381159" cy="525867"/>
          </a:xfrm>
          <a:prstGeom prst="roundRect">
            <a:avLst/>
          </a:prstGeom>
          <a:solidFill>
            <a:srgbClr val="3333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Service 3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124" name="사각형: 둥근 모서리 4123">
            <a:extLst>
              <a:ext uri="{FF2B5EF4-FFF2-40B4-BE49-F238E27FC236}">
                <a16:creationId xmlns:a16="http://schemas.microsoft.com/office/drawing/2014/main" id="{D3D81C0F-60FB-40CA-AE1A-F7A3319642D3}"/>
              </a:ext>
            </a:extLst>
          </p:cNvPr>
          <p:cNvSpPr/>
          <p:nvPr/>
        </p:nvSpPr>
        <p:spPr>
          <a:xfrm>
            <a:off x="8305800" y="698736"/>
            <a:ext cx="8919899" cy="526391"/>
          </a:xfrm>
          <a:prstGeom prst="roundRect">
            <a:avLst/>
          </a:prstGeom>
          <a:solidFill>
            <a:srgbClr val="0307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1" b="1" dirty="0">
                <a:latin typeface="Pretendard Light" panose="020B0600000101010101" charset="-127"/>
                <a:ea typeface="Pretendard Light" panose="020B0600000101010101" charset="-127"/>
              </a:rPr>
              <a:t>Microservices</a:t>
            </a:r>
            <a:endParaRPr lang="ko-KR" altLang="en-US" b="1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076FEF0-E8C3-2F01-0064-D473BA36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05" y="3183890"/>
            <a:ext cx="3096695" cy="18072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EC38AFD-743F-54D8-6509-011F35909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5967" r="22084" b="28066"/>
          <a:stretch/>
        </p:blipFill>
        <p:spPr bwMode="auto">
          <a:xfrm>
            <a:off x="1257652" y="3398438"/>
            <a:ext cx="1348100" cy="15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9911A24D-BEBD-2474-2488-197CE6C54B78}"/>
              </a:ext>
            </a:extLst>
          </p:cNvPr>
          <p:cNvCxnSpPr>
            <a:cxnSpLocks/>
          </p:cNvCxnSpPr>
          <p:nvPr/>
        </p:nvCxnSpPr>
        <p:spPr>
          <a:xfrm>
            <a:off x="2876502" y="4072987"/>
            <a:ext cx="770906" cy="1"/>
          </a:xfrm>
          <a:prstGeom prst="line">
            <a:avLst/>
          </a:prstGeom>
          <a:ln w="381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34A9F03-55C7-93DD-9EB0-9EC06EC29C99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5" name="Google Shape;347;p21">
              <a:extLst>
                <a:ext uri="{FF2B5EF4-FFF2-40B4-BE49-F238E27FC236}">
                  <a16:creationId xmlns:a16="http://schemas.microsoft.com/office/drawing/2014/main" id="{2270A940-1C67-42C7-F049-B5C0826F69CD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8" name="Google Shape;348;p21">
                <a:extLst>
                  <a:ext uri="{FF2B5EF4-FFF2-40B4-BE49-F238E27FC236}">
                    <a16:creationId xmlns:a16="http://schemas.microsoft.com/office/drawing/2014/main" id="{CB3CBE2B-4515-BA2C-BE58-7BC2E298F0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349;p21">
                <a:extLst>
                  <a:ext uri="{FF2B5EF4-FFF2-40B4-BE49-F238E27FC236}">
                    <a16:creationId xmlns:a16="http://schemas.microsoft.com/office/drawing/2014/main" id="{A0FD9C93-53FD-5139-1238-741EFDC062B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Google Shape;351;p21">
                <a:extLst>
                  <a:ext uri="{FF2B5EF4-FFF2-40B4-BE49-F238E27FC236}">
                    <a16:creationId xmlns:a16="http://schemas.microsoft.com/office/drawing/2014/main" id="{2370A673-B5F9-B3A5-7CD4-176B4DD674CD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Pretendard Light" panose="020B0600000101010101" charset="-127"/>
                    <a:ea typeface="Pretendard Light" panose="020B0600000101010101" charset="-127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Pretendard Light" panose="020B0600000101010101" charset="-127"/>
                    <a:ea typeface="Pretendard Light" panose="020B0600000101010101" charset="-127"/>
                    <a:cs typeface="Arial"/>
                    <a:sym typeface="Arial"/>
                  </a:rPr>
                  <a:t>KuberMAPtes</a:t>
                </a:r>
                <a:endParaRPr dirty="0">
                  <a:latin typeface="Pretendard Light" panose="020B0600000101010101" charset="-127"/>
                  <a:ea typeface="Pretendard Light" panose="020B0600000101010101" charset="-127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3D10FD-017F-A4C0-A138-25CF61FD90DD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7" name="그림 6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77995ABB-7DC6-853D-FD85-F3875378D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C75C2F63-F5D8-16FB-4E9F-31C3B85AE35B}"/>
              </a:ext>
            </a:extLst>
          </p:cNvPr>
          <p:cNvSpPr/>
          <p:nvPr/>
        </p:nvSpPr>
        <p:spPr>
          <a:xfrm>
            <a:off x="8450935" y="2420107"/>
            <a:ext cx="2153297" cy="3332304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FB4B86DC-C818-3CDE-FE71-FF9D39C78E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890" y="2638329"/>
            <a:ext cx="358689" cy="358689"/>
          </a:xfrm>
          <a:prstGeom prst="rect">
            <a:avLst/>
          </a:prstGeom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F7454035-1C91-709E-7D53-8FF2C1FEED93}"/>
              </a:ext>
            </a:extLst>
          </p:cNvPr>
          <p:cNvSpPr txBox="1"/>
          <p:nvPr/>
        </p:nvSpPr>
        <p:spPr>
          <a:xfrm>
            <a:off x="9031600" y="2592933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Worker node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C7707B2-D38B-8581-99CE-1EF48588D40B}"/>
              </a:ext>
            </a:extLst>
          </p:cNvPr>
          <p:cNvSpPr/>
          <p:nvPr/>
        </p:nvSpPr>
        <p:spPr>
          <a:xfrm>
            <a:off x="8562908" y="3105906"/>
            <a:ext cx="1899239" cy="1206335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id="{0164663B-444D-52B2-41D9-1D41A37DC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t="22718" r="20542" b="23078"/>
          <a:stretch/>
        </p:blipFill>
        <p:spPr bwMode="auto">
          <a:xfrm>
            <a:off x="8633890" y="3307417"/>
            <a:ext cx="1846253" cy="8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A43298F0-0126-F1BD-DF7C-362564D2F2FD}"/>
              </a:ext>
            </a:extLst>
          </p:cNvPr>
          <p:cNvCxnSpPr>
            <a:cxnSpLocks/>
          </p:cNvCxnSpPr>
          <p:nvPr/>
        </p:nvCxnSpPr>
        <p:spPr>
          <a:xfrm>
            <a:off x="9560226" y="5594777"/>
            <a:ext cx="0" cy="996523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08B9E4B3-224E-CF89-ECA4-1A89BC2A2FD6}"/>
              </a:ext>
            </a:extLst>
          </p:cNvPr>
          <p:cNvSpPr/>
          <p:nvPr/>
        </p:nvSpPr>
        <p:spPr>
          <a:xfrm>
            <a:off x="11676144" y="2416516"/>
            <a:ext cx="2321773" cy="3030263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ED443920-B8D4-5657-61E7-40212766A3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57" y="2634876"/>
            <a:ext cx="358689" cy="358689"/>
          </a:xfrm>
          <a:prstGeom prst="rect">
            <a:avLst/>
          </a:prstGeom>
        </p:spPr>
      </p:pic>
      <p:sp>
        <p:nvSpPr>
          <p:cNvPr id="53" name="TextBox 11">
            <a:extLst>
              <a:ext uri="{FF2B5EF4-FFF2-40B4-BE49-F238E27FC236}">
                <a16:creationId xmlns:a16="http://schemas.microsoft.com/office/drawing/2014/main" id="{7A0F4DCA-C423-B960-A14C-1E688CD5C746}"/>
              </a:ext>
            </a:extLst>
          </p:cNvPr>
          <p:cNvSpPr txBox="1"/>
          <p:nvPr/>
        </p:nvSpPr>
        <p:spPr>
          <a:xfrm>
            <a:off x="12343046" y="2604600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Chat WAS</a:t>
            </a: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A0DB2B26-3839-164C-378C-A3483CC29A7F}"/>
              </a:ext>
            </a:extLst>
          </p:cNvPr>
          <p:cNvSpPr/>
          <p:nvPr/>
        </p:nvSpPr>
        <p:spPr>
          <a:xfrm>
            <a:off x="11788117" y="3102314"/>
            <a:ext cx="2067430" cy="2202623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Picture 4" descr="Node.js] Node.js의 소개와 특징 및 작동 원리">
            <a:extLst>
              <a:ext uri="{FF2B5EF4-FFF2-40B4-BE49-F238E27FC236}">
                <a16:creationId xmlns:a16="http://schemas.microsoft.com/office/drawing/2014/main" id="{5CA4435D-A43A-3325-8A6F-480AAFDA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804" y="3155712"/>
            <a:ext cx="1513604" cy="11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6">
            <a:extLst>
              <a:ext uri="{FF2B5EF4-FFF2-40B4-BE49-F238E27FC236}">
                <a16:creationId xmlns:a16="http://schemas.microsoft.com/office/drawing/2014/main" id="{13A964DD-B9DB-32C1-5D01-EBBBF72F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025" y="4151379"/>
            <a:ext cx="978581" cy="9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2">
            <a:extLst>
              <a:ext uri="{FF2B5EF4-FFF2-40B4-BE49-F238E27FC236}">
                <a16:creationId xmlns:a16="http://schemas.microsoft.com/office/drawing/2014/main" id="{8E254E83-BA30-3E77-37C7-839D87DF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24" y="4309500"/>
            <a:ext cx="754217" cy="7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사각형: 둥근 모서리 4106">
            <a:extLst>
              <a:ext uri="{FF2B5EF4-FFF2-40B4-BE49-F238E27FC236}">
                <a16:creationId xmlns:a16="http://schemas.microsoft.com/office/drawing/2014/main" id="{3D7AF04E-1C1D-D205-126E-2788424E7AAE}"/>
              </a:ext>
            </a:extLst>
          </p:cNvPr>
          <p:cNvSpPr/>
          <p:nvPr/>
        </p:nvSpPr>
        <p:spPr>
          <a:xfrm>
            <a:off x="14896496" y="2426521"/>
            <a:ext cx="2321773" cy="3030263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8" name="그림 4107">
            <a:extLst>
              <a:ext uri="{FF2B5EF4-FFF2-40B4-BE49-F238E27FC236}">
                <a16:creationId xmlns:a16="http://schemas.microsoft.com/office/drawing/2014/main" id="{B6A15C0D-C844-6716-C50C-377416898E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409" y="2644881"/>
            <a:ext cx="358689" cy="358689"/>
          </a:xfrm>
          <a:prstGeom prst="rect">
            <a:avLst/>
          </a:prstGeom>
        </p:spPr>
      </p:pic>
      <p:sp>
        <p:nvSpPr>
          <p:cNvPr id="4109" name="사각형: 둥근 모서리 4108">
            <a:extLst>
              <a:ext uri="{FF2B5EF4-FFF2-40B4-BE49-F238E27FC236}">
                <a16:creationId xmlns:a16="http://schemas.microsoft.com/office/drawing/2014/main" id="{7AF949A3-4468-EDB2-1FDD-04306B70986A}"/>
              </a:ext>
            </a:extLst>
          </p:cNvPr>
          <p:cNvSpPr/>
          <p:nvPr/>
        </p:nvSpPr>
        <p:spPr>
          <a:xfrm>
            <a:off x="15008469" y="3112319"/>
            <a:ext cx="2067430" cy="2202623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66E55253-91B3-E573-3DA8-6629C0F9523A}"/>
              </a:ext>
            </a:extLst>
          </p:cNvPr>
          <p:cNvSpPr txBox="1"/>
          <p:nvPr/>
        </p:nvSpPr>
        <p:spPr>
          <a:xfrm>
            <a:off x="15582388" y="2595853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Wiki</a:t>
            </a:r>
            <a:r>
              <a:rPr lang="ko-KR" altLang="en-US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WAS</a:t>
            </a:r>
          </a:p>
        </p:txBody>
      </p:sp>
      <p:pic>
        <p:nvPicPr>
          <p:cNvPr id="11" name="Picture 8" descr="미디어위키 - 위키백과, 우리 모두의 백과사전">
            <a:extLst>
              <a:ext uri="{FF2B5EF4-FFF2-40B4-BE49-F238E27FC236}">
                <a16:creationId xmlns:a16="http://schemas.microsoft.com/office/drawing/2014/main" id="{B2FAE3A6-BFD6-737C-D51C-2229B739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632" y="3275834"/>
            <a:ext cx="894970" cy="99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MySQL 리뷰">
            <a:extLst>
              <a:ext uri="{FF2B5EF4-FFF2-40B4-BE49-F238E27FC236}">
                <a16:creationId xmlns:a16="http://schemas.microsoft.com/office/drawing/2014/main" id="{13FB5710-C541-A780-D9FB-E966F89A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999" y="4486904"/>
            <a:ext cx="755581" cy="7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5" name="직선 화살표 연결선 2054">
            <a:extLst>
              <a:ext uri="{FF2B5EF4-FFF2-40B4-BE49-F238E27FC236}">
                <a16:creationId xmlns:a16="http://schemas.microsoft.com/office/drawing/2014/main" id="{04153613-2846-70FE-DAF3-9070160B3D43}"/>
              </a:ext>
            </a:extLst>
          </p:cNvPr>
          <p:cNvCxnSpPr>
            <a:cxnSpLocks/>
          </p:cNvCxnSpPr>
          <p:nvPr/>
        </p:nvCxnSpPr>
        <p:spPr>
          <a:xfrm flipV="1">
            <a:off x="6987787" y="4000500"/>
            <a:ext cx="4670813" cy="9559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직선 화살표 연결선 2068">
            <a:extLst>
              <a:ext uri="{FF2B5EF4-FFF2-40B4-BE49-F238E27FC236}">
                <a16:creationId xmlns:a16="http://schemas.microsoft.com/office/drawing/2014/main" id="{2048A0AB-0C5C-06F3-3142-531D671CE161}"/>
              </a:ext>
            </a:extLst>
          </p:cNvPr>
          <p:cNvCxnSpPr>
            <a:cxnSpLocks/>
          </p:cNvCxnSpPr>
          <p:nvPr/>
        </p:nvCxnSpPr>
        <p:spPr>
          <a:xfrm>
            <a:off x="6987787" y="3238500"/>
            <a:ext cx="1575121" cy="0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D61560EF-C12C-6A1B-C2CB-8BCE4B5D73C7}"/>
              </a:ext>
            </a:extLst>
          </p:cNvPr>
          <p:cNvCxnSpPr>
            <a:cxnSpLocks/>
          </p:cNvCxnSpPr>
          <p:nvPr/>
        </p:nvCxnSpPr>
        <p:spPr>
          <a:xfrm>
            <a:off x="6987787" y="4762500"/>
            <a:ext cx="1575121" cy="0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4E066D9D-1265-E6B8-6D30-19E526C79979}"/>
              </a:ext>
            </a:extLst>
          </p:cNvPr>
          <p:cNvCxnSpPr>
            <a:cxnSpLocks/>
          </p:cNvCxnSpPr>
          <p:nvPr/>
        </p:nvCxnSpPr>
        <p:spPr>
          <a:xfrm>
            <a:off x="10439400" y="5067300"/>
            <a:ext cx="4518469" cy="0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60CADF9D-4A82-291B-D172-CCD89725DBB2}"/>
              </a:ext>
            </a:extLst>
          </p:cNvPr>
          <p:cNvCxnSpPr>
            <a:cxnSpLocks/>
          </p:cNvCxnSpPr>
          <p:nvPr/>
        </p:nvCxnSpPr>
        <p:spPr>
          <a:xfrm>
            <a:off x="10439400" y="4762500"/>
            <a:ext cx="1298486" cy="0"/>
          </a:xfrm>
          <a:prstGeom prst="straightConnector1">
            <a:avLst/>
          </a:prstGeom>
          <a:ln>
            <a:solidFill>
              <a:srgbClr val="558ED5"/>
            </a:solidFill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4E4F6173-5D63-B350-3E97-D138145F05BD}"/>
              </a:ext>
            </a:extLst>
          </p:cNvPr>
          <p:cNvSpPr/>
          <p:nvPr/>
        </p:nvSpPr>
        <p:spPr>
          <a:xfrm>
            <a:off x="8381201" y="6614510"/>
            <a:ext cx="2321773" cy="2358578"/>
          </a:xfrm>
          <a:prstGeom prst="roundRect">
            <a:avLst>
              <a:gd name="adj" fmla="val 959"/>
            </a:avLst>
          </a:prstGeom>
          <a:solidFill>
            <a:srgbClr val="EFEFF0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13" name="그림 4112">
            <a:extLst>
              <a:ext uri="{FF2B5EF4-FFF2-40B4-BE49-F238E27FC236}">
                <a16:creationId xmlns:a16="http://schemas.microsoft.com/office/drawing/2014/main" id="{C81A71F5-C50B-F5C4-689A-7D97D4A08A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56" y="6832731"/>
            <a:ext cx="358689" cy="358689"/>
          </a:xfrm>
          <a:prstGeom prst="rect">
            <a:avLst/>
          </a:prstGeom>
        </p:spPr>
      </p:pic>
      <p:sp>
        <p:nvSpPr>
          <p:cNvPr id="4115" name="TextBox 11">
            <a:extLst>
              <a:ext uri="{FF2B5EF4-FFF2-40B4-BE49-F238E27FC236}">
                <a16:creationId xmlns:a16="http://schemas.microsoft.com/office/drawing/2014/main" id="{BA8F44B0-40AC-CEA6-1948-AAE8FC6F4491}"/>
              </a:ext>
            </a:extLst>
          </p:cNvPr>
          <p:cNvSpPr txBox="1"/>
          <p:nvPr/>
        </p:nvSpPr>
        <p:spPr>
          <a:xfrm>
            <a:off x="9048103" y="6802593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DB server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3431CFEB-02D9-17A3-7FA5-144B59E644C6}"/>
              </a:ext>
            </a:extLst>
          </p:cNvPr>
          <p:cNvSpPr/>
          <p:nvPr/>
        </p:nvSpPr>
        <p:spPr>
          <a:xfrm>
            <a:off x="8493174" y="7300308"/>
            <a:ext cx="2067430" cy="1524000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17" name="Picture 26" descr="MySQL 리뷰">
            <a:extLst>
              <a:ext uri="{FF2B5EF4-FFF2-40B4-BE49-F238E27FC236}">
                <a16:creationId xmlns:a16="http://schemas.microsoft.com/office/drawing/2014/main" id="{449DDD96-31F9-F78B-B2C6-B4638931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985" y="7638463"/>
            <a:ext cx="798236" cy="79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32">
            <a:extLst>
              <a:ext uri="{FF2B5EF4-FFF2-40B4-BE49-F238E27FC236}">
                <a16:creationId xmlns:a16="http://schemas.microsoft.com/office/drawing/2014/main" id="{52F10998-2360-E0E4-10EF-5978E0AF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74" y="7683113"/>
            <a:ext cx="754217" cy="7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1" name="Google Shape;311;p19">
            <a:extLst>
              <a:ext uri="{FF2B5EF4-FFF2-40B4-BE49-F238E27FC236}">
                <a16:creationId xmlns:a16="http://schemas.microsoft.com/office/drawing/2014/main" id="{B5166D96-D29D-4092-A983-AFEFA1667DF9}"/>
              </a:ext>
            </a:extLst>
          </p:cNvPr>
          <p:cNvSpPr txBox="1"/>
          <p:nvPr/>
        </p:nvSpPr>
        <p:spPr>
          <a:xfrm>
            <a:off x="876924" y="687124"/>
            <a:ext cx="539016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Service Architecture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4135" name="TextBox 11">
            <a:extLst>
              <a:ext uri="{FF2B5EF4-FFF2-40B4-BE49-F238E27FC236}">
                <a16:creationId xmlns:a16="http://schemas.microsoft.com/office/drawing/2014/main" id="{824A86BD-B6AD-2A52-301F-7DC6231169E2}"/>
              </a:ext>
            </a:extLst>
          </p:cNvPr>
          <p:cNvSpPr txBox="1"/>
          <p:nvPr/>
        </p:nvSpPr>
        <p:spPr>
          <a:xfrm>
            <a:off x="1633466" y="2979221"/>
            <a:ext cx="72384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Client</a:t>
            </a:r>
          </a:p>
        </p:txBody>
      </p:sp>
      <p:sp>
        <p:nvSpPr>
          <p:cNvPr id="4136" name="TextBox 11">
            <a:extLst>
              <a:ext uri="{FF2B5EF4-FFF2-40B4-BE49-F238E27FC236}">
                <a16:creationId xmlns:a16="http://schemas.microsoft.com/office/drawing/2014/main" id="{925FDA14-A5FA-0A2C-A9A2-7FF083A6A07C}"/>
              </a:ext>
            </a:extLst>
          </p:cNvPr>
          <p:cNvSpPr txBox="1"/>
          <p:nvPr/>
        </p:nvSpPr>
        <p:spPr>
          <a:xfrm>
            <a:off x="4724400" y="2986332"/>
            <a:ext cx="106680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Browser</a:t>
            </a:r>
          </a:p>
        </p:txBody>
      </p:sp>
      <p:pic>
        <p:nvPicPr>
          <p:cNvPr id="4137" name="그림 4136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09A1EB69-721E-ECB8-06F8-B97F500A2B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9135076"/>
            <a:ext cx="1212541" cy="764832"/>
          </a:xfrm>
          <a:prstGeom prst="rect">
            <a:avLst/>
          </a:prstGeom>
        </p:spPr>
      </p:pic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11020C7E-72FE-23D5-42A4-BD271416D50B}"/>
              </a:ext>
            </a:extLst>
          </p:cNvPr>
          <p:cNvSpPr/>
          <p:nvPr/>
        </p:nvSpPr>
        <p:spPr>
          <a:xfrm>
            <a:off x="8590570" y="4403856"/>
            <a:ext cx="1899239" cy="1206335"/>
          </a:xfrm>
          <a:prstGeom prst="roundRect">
            <a:avLst>
              <a:gd name="adj" fmla="val 5662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3428FDE2-48CC-5B7B-EEF3-78EE71E9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07" y="4439290"/>
            <a:ext cx="1899239" cy="12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사각형: 둥근 모서리 4109">
            <a:extLst>
              <a:ext uri="{FF2B5EF4-FFF2-40B4-BE49-F238E27FC236}">
                <a16:creationId xmlns:a16="http://schemas.microsoft.com/office/drawing/2014/main" id="{2002BCA4-5318-C339-2645-09FE505A1B01}"/>
              </a:ext>
            </a:extLst>
          </p:cNvPr>
          <p:cNvSpPr/>
          <p:nvPr/>
        </p:nvSpPr>
        <p:spPr>
          <a:xfrm>
            <a:off x="526622" y="3850647"/>
            <a:ext cx="16983774" cy="5817159"/>
          </a:xfrm>
          <a:prstGeom prst="roundRect">
            <a:avLst>
              <a:gd name="adj" fmla="val 2599"/>
            </a:avLst>
          </a:prstGeom>
          <a:solidFill>
            <a:schemeClr val="bg1"/>
          </a:solidFill>
          <a:ln>
            <a:solidFill>
              <a:srgbClr val="EFEF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14" name="사각형: 둥근 모서리 4113">
            <a:extLst>
              <a:ext uri="{FF2B5EF4-FFF2-40B4-BE49-F238E27FC236}">
                <a16:creationId xmlns:a16="http://schemas.microsoft.com/office/drawing/2014/main" id="{45C98DA0-1676-5DA6-C2DF-3041F3079D64}"/>
              </a:ext>
            </a:extLst>
          </p:cNvPr>
          <p:cNvSpPr/>
          <p:nvPr/>
        </p:nvSpPr>
        <p:spPr>
          <a:xfrm>
            <a:off x="510731" y="1670183"/>
            <a:ext cx="17015557" cy="1869732"/>
          </a:xfrm>
          <a:prstGeom prst="roundRect">
            <a:avLst>
              <a:gd name="adj" fmla="val 5662"/>
            </a:avLst>
          </a:prstGeom>
          <a:solidFill>
            <a:schemeClr val="bg1"/>
          </a:solidFill>
          <a:ln w="2857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4B482BB1-C45A-E9DC-672F-3C3FA0D4F4A4}"/>
              </a:ext>
            </a:extLst>
          </p:cNvPr>
          <p:cNvSpPr/>
          <p:nvPr/>
        </p:nvSpPr>
        <p:spPr>
          <a:xfrm>
            <a:off x="542514" y="3858997"/>
            <a:ext cx="16983774" cy="5817159"/>
          </a:xfrm>
          <a:prstGeom prst="roundRect">
            <a:avLst>
              <a:gd name="adj" fmla="val 2599"/>
            </a:avLst>
          </a:prstGeom>
          <a:solidFill>
            <a:srgbClr val="D8E0F0"/>
          </a:solidFill>
          <a:ln w="12700">
            <a:solidFill>
              <a:srgbClr val="B8C6E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8E121EE2-58A0-6ABB-8413-F8F9E867D407}"/>
              </a:ext>
            </a:extLst>
          </p:cNvPr>
          <p:cNvSpPr/>
          <p:nvPr/>
        </p:nvSpPr>
        <p:spPr>
          <a:xfrm>
            <a:off x="520774" y="1663371"/>
            <a:ext cx="17015557" cy="1869732"/>
          </a:xfrm>
          <a:prstGeom prst="roundRect">
            <a:avLst>
              <a:gd name="adj" fmla="val 5662"/>
            </a:avLst>
          </a:prstGeom>
          <a:solidFill>
            <a:srgbClr val="D8E0F0"/>
          </a:solidFill>
          <a:ln w="12700">
            <a:solidFill>
              <a:srgbClr val="B8C6E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70F2F8CA-6643-6FB5-90AC-57217BB1D501}"/>
              </a:ext>
            </a:extLst>
          </p:cNvPr>
          <p:cNvSpPr txBox="1"/>
          <p:nvPr/>
        </p:nvSpPr>
        <p:spPr>
          <a:xfrm>
            <a:off x="8863716" y="2078039"/>
            <a:ext cx="152978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Metadata file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1301DC-2D8D-4E31-D466-0B7968F900EB}"/>
              </a:ext>
            </a:extLst>
          </p:cNvPr>
          <p:cNvSpPr txBox="1"/>
          <p:nvPr/>
        </p:nvSpPr>
        <p:spPr>
          <a:xfrm>
            <a:off x="2438400" y="2113144"/>
            <a:ext cx="147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Code push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8DB99-F454-C7E7-222F-C6B0F0213748}"/>
              </a:ext>
            </a:extLst>
          </p:cNvPr>
          <p:cNvSpPr txBox="1"/>
          <p:nvPr/>
        </p:nvSpPr>
        <p:spPr>
          <a:xfrm>
            <a:off x="5683946" y="2107412"/>
            <a:ext cx="161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fetch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072" name="Picture 24">
            <a:extLst>
              <a:ext uri="{FF2B5EF4-FFF2-40B4-BE49-F238E27FC236}">
                <a16:creationId xmlns:a16="http://schemas.microsoft.com/office/drawing/2014/main" id="{D6940CE1-DF1E-00E0-5CF2-7896AC1D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299" y="4249005"/>
            <a:ext cx="1912301" cy="1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E5E331F-71F5-470D-4DB7-AB1480E82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657" y="4510788"/>
            <a:ext cx="910893" cy="880713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943B3F4-CA6B-00DC-A204-1078F89B4D3C}"/>
              </a:ext>
            </a:extLst>
          </p:cNvPr>
          <p:cNvSpPr txBox="1"/>
          <p:nvPr/>
        </p:nvSpPr>
        <p:spPr>
          <a:xfrm>
            <a:off x="13416914" y="2133958"/>
            <a:ext cx="85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Build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EDA083-B29E-7F55-49D4-0C68496CD108}"/>
              </a:ext>
            </a:extLst>
          </p:cNvPr>
          <p:cNvSpPr txBox="1"/>
          <p:nvPr/>
        </p:nvSpPr>
        <p:spPr>
          <a:xfrm>
            <a:off x="15778454" y="3829532"/>
            <a:ext cx="145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Image Build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29CF72-F071-E772-A03B-0A0DB7DD7254}"/>
              </a:ext>
            </a:extLst>
          </p:cNvPr>
          <p:cNvSpPr txBox="1"/>
          <p:nvPr/>
        </p:nvSpPr>
        <p:spPr>
          <a:xfrm>
            <a:off x="13650262" y="5086337"/>
            <a:ext cx="158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Image push</a:t>
            </a:r>
          </a:p>
        </p:txBody>
      </p:sp>
      <p:sp>
        <p:nvSpPr>
          <p:cNvPr id="2103" name="TextBox 11">
            <a:extLst>
              <a:ext uri="{FF2B5EF4-FFF2-40B4-BE49-F238E27FC236}">
                <a16:creationId xmlns:a16="http://schemas.microsoft.com/office/drawing/2014/main" id="{1CC6A603-BF42-7F25-68D0-A4D977EDBECC}"/>
              </a:ext>
            </a:extLst>
          </p:cNvPr>
          <p:cNvSpPr txBox="1"/>
          <p:nvPr/>
        </p:nvSpPr>
        <p:spPr>
          <a:xfrm>
            <a:off x="10316827" y="5837318"/>
            <a:ext cx="1791170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Deployment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8B95DB44-9768-4B96-D0DF-DB54B9F46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26" y="4080481"/>
            <a:ext cx="358689" cy="358689"/>
          </a:xfrm>
          <a:prstGeom prst="rect">
            <a:avLst/>
          </a:prstGeom>
        </p:spPr>
      </p:pic>
      <p:sp>
        <p:nvSpPr>
          <p:cNvPr id="45" name="TextBox 11">
            <a:extLst>
              <a:ext uri="{FF2B5EF4-FFF2-40B4-BE49-F238E27FC236}">
                <a16:creationId xmlns:a16="http://schemas.microsoft.com/office/drawing/2014/main" id="{64EC6CF8-EDC8-79B1-B6B6-082B5ACB8A1E}"/>
              </a:ext>
            </a:extLst>
          </p:cNvPr>
          <p:cNvSpPr txBox="1"/>
          <p:nvPr/>
        </p:nvSpPr>
        <p:spPr>
          <a:xfrm>
            <a:off x="9670889" y="4061863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Master-node</a:t>
            </a:r>
          </a:p>
        </p:txBody>
      </p:sp>
      <p:grpSp>
        <p:nvGrpSpPr>
          <p:cNvPr id="4117" name="그룹 4116">
            <a:extLst>
              <a:ext uri="{FF2B5EF4-FFF2-40B4-BE49-F238E27FC236}">
                <a16:creationId xmlns:a16="http://schemas.microsoft.com/office/drawing/2014/main" id="{105E4FD1-6C70-3214-06C9-2D32B974C05A}"/>
              </a:ext>
            </a:extLst>
          </p:cNvPr>
          <p:cNvGrpSpPr/>
          <p:nvPr/>
        </p:nvGrpSpPr>
        <p:grpSpPr>
          <a:xfrm>
            <a:off x="7580158" y="5026786"/>
            <a:ext cx="1385206" cy="421514"/>
            <a:chOff x="7562608" y="5044200"/>
            <a:chExt cx="1385206" cy="421514"/>
          </a:xfrm>
        </p:grpSpPr>
        <p:pic>
          <p:nvPicPr>
            <p:cNvPr id="2136" name="Picture 10" descr="Logging Into a Kubernetes Cluster With Kubectl – Software Blog">
              <a:extLst>
                <a:ext uri="{FF2B5EF4-FFF2-40B4-BE49-F238E27FC236}">
                  <a16:creationId xmlns:a16="http://schemas.microsoft.com/office/drawing/2014/main" id="{30A17DA8-AE1E-B1A4-4EBA-96DD48041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608" y="5098558"/>
              <a:ext cx="301290" cy="30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Box 11">
              <a:extLst>
                <a:ext uri="{FF2B5EF4-FFF2-40B4-BE49-F238E27FC236}">
                  <a16:creationId xmlns:a16="http://schemas.microsoft.com/office/drawing/2014/main" id="{FCF17027-0CBC-61EE-7611-50EC4C46CBF6}"/>
                </a:ext>
              </a:extLst>
            </p:cNvPr>
            <p:cNvSpPr txBox="1"/>
            <p:nvPr/>
          </p:nvSpPr>
          <p:spPr>
            <a:xfrm>
              <a:off x="7897556" y="5044200"/>
              <a:ext cx="1050258" cy="4215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16199"/>
                </a:lnSpc>
                <a:buClr>
                  <a:srgbClr val="000000"/>
                </a:buClr>
              </a:pPr>
              <a:r>
                <a:rPr lang="en-US" altLang="ko-KR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Set Image</a:t>
              </a:r>
              <a:endParaRPr 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4104" name="TextBox 11">
            <a:extLst>
              <a:ext uri="{FF2B5EF4-FFF2-40B4-BE49-F238E27FC236}">
                <a16:creationId xmlns:a16="http://schemas.microsoft.com/office/drawing/2014/main" id="{C1656390-81D6-7A08-F1EE-9955F0BE676C}"/>
              </a:ext>
            </a:extLst>
          </p:cNvPr>
          <p:cNvSpPr txBox="1"/>
          <p:nvPr/>
        </p:nvSpPr>
        <p:spPr>
          <a:xfrm>
            <a:off x="11430000" y="5012530"/>
            <a:ext cx="1115658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Image</a:t>
            </a:r>
            <a:r>
              <a:rPr lang="ko-KR" alt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pull</a:t>
            </a:r>
            <a:endParaRPr lang="en-US" spc="-100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B8E0CCBE-3937-50A7-CC2B-18CD5F63C7A9}"/>
              </a:ext>
            </a:extLst>
          </p:cNvPr>
          <p:cNvSpPr/>
          <p:nvPr/>
        </p:nvSpPr>
        <p:spPr>
          <a:xfrm>
            <a:off x="9047585" y="2486713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94BF4FB-89E8-1DE3-D642-0A7C82642170}"/>
              </a:ext>
            </a:extLst>
          </p:cNvPr>
          <p:cNvSpPr/>
          <p:nvPr/>
        </p:nvSpPr>
        <p:spPr>
          <a:xfrm>
            <a:off x="13335415" y="2492348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2792120F-8852-C88E-EA1D-F435486C38EE}"/>
              </a:ext>
            </a:extLst>
          </p:cNvPr>
          <p:cNvSpPr/>
          <p:nvPr/>
        </p:nvSpPr>
        <p:spPr>
          <a:xfrm rot="10800000">
            <a:off x="13730182" y="4728532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4D7D79CC-977E-1EEF-F53D-C76D682B43FF}"/>
              </a:ext>
            </a:extLst>
          </p:cNvPr>
          <p:cNvSpPr/>
          <p:nvPr/>
        </p:nvSpPr>
        <p:spPr>
          <a:xfrm rot="10800000">
            <a:off x="11354215" y="4700123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232469F9-4D4F-9EF2-E9D3-714ACF840C6F}"/>
              </a:ext>
            </a:extLst>
          </p:cNvPr>
          <p:cNvSpPr/>
          <p:nvPr/>
        </p:nvSpPr>
        <p:spPr>
          <a:xfrm rot="5400000">
            <a:off x="9565409" y="5869484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681909-9BD9-C554-D7A2-6458D52F1F98}"/>
              </a:ext>
            </a:extLst>
          </p:cNvPr>
          <p:cNvSpPr txBox="1"/>
          <p:nvPr/>
        </p:nvSpPr>
        <p:spPr>
          <a:xfrm>
            <a:off x="533400" y="1699483"/>
            <a:ext cx="70643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700" b="1" dirty="0">
                <a:latin typeface="+mj-lt"/>
                <a:ea typeface="Pretendard Light" panose="020B0600000101010101" charset="-127"/>
              </a:rPr>
              <a:t>CI</a:t>
            </a:r>
            <a:endParaRPr lang="ko-KR" altLang="en-US" sz="2700" dirty="0">
              <a:latin typeface="+mj-lt"/>
              <a:ea typeface="Pretendard Light" panose="020B0600000101010101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6672CC-B99E-8E5D-0D5B-3DA3CF1DEE7B}"/>
              </a:ext>
            </a:extLst>
          </p:cNvPr>
          <p:cNvSpPr txBox="1"/>
          <p:nvPr/>
        </p:nvSpPr>
        <p:spPr>
          <a:xfrm>
            <a:off x="533400" y="3848100"/>
            <a:ext cx="863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700" b="1" dirty="0"/>
              <a:t>CD</a:t>
            </a:r>
            <a:endParaRPr lang="ko-KR" altLang="en-US" sz="2700" dirty="0"/>
          </a:p>
        </p:txBody>
      </p:sp>
      <p:pic>
        <p:nvPicPr>
          <p:cNvPr id="4" name="그림 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A82BB546-DC40-46F6-68C0-0DBAC963A4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C460E6BE-BAF7-4055-A2D4-9B89600D6B2B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9" name="Google Shape;347;p21">
              <a:extLst>
                <a:ext uri="{FF2B5EF4-FFF2-40B4-BE49-F238E27FC236}">
                  <a16:creationId xmlns:a16="http://schemas.microsoft.com/office/drawing/2014/main" id="{78E2CAF4-6760-E46A-C555-46175BB7DDD7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36" name="Google Shape;348;p21">
                <a:extLst>
                  <a:ext uri="{FF2B5EF4-FFF2-40B4-BE49-F238E27FC236}">
                    <a16:creationId xmlns:a16="http://schemas.microsoft.com/office/drawing/2014/main" id="{D77B159F-71FA-9829-ADA3-20F242B8CE9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349;p21">
                <a:extLst>
                  <a:ext uri="{FF2B5EF4-FFF2-40B4-BE49-F238E27FC236}">
                    <a16:creationId xmlns:a16="http://schemas.microsoft.com/office/drawing/2014/main" id="{CD0CBC34-D7FE-86AB-E3A9-FB3787F72F5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" name="Google Shape;351;p21">
                <a:extLst>
                  <a:ext uri="{FF2B5EF4-FFF2-40B4-BE49-F238E27FC236}">
                    <a16:creationId xmlns:a16="http://schemas.microsoft.com/office/drawing/2014/main" id="{7154584E-FCCE-A852-14FC-3C5B331DBA2C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792DCA-09B0-C823-BECD-8462C4A05A46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8" name="그림 2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7FF03808-B0DB-1F64-CF77-8B27E1701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FB4C0E37-85C2-8C93-684C-7B7246294CA5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Google Shape;311;p19">
            <a:extLst>
              <a:ext uri="{FF2B5EF4-FFF2-40B4-BE49-F238E27FC236}">
                <a16:creationId xmlns:a16="http://schemas.microsoft.com/office/drawing/2014/main" id="{F0E50E1F-EB67-44AA-739E-957D83B3E489}"/>
              </a:ext>
            </a:extLst>
          </p:cNvPr>
          <p:cNvSpPr txBox="1"/>
          <p:nvPr/>
        </p:nvSpPr>
        <p:spPr>
          <a:xfrm>
            <a:off x="85567" y="716101"/>
            <a:ext cx="539016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CI/CD Pipeline</a:t>
            </a:r>
            <a:endParaRPr dirty="0">
              <a:solidFill>
                <a:srgbClr val="030722"/>
              </a:solidFill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D1238B69-CEF7-BB30-E88B-2D369CD08443}"/>
              </a:ext>
            </a:extLst>
          </p:cNvPr>
          <p:cNvSpPr/>
          <p:nvPr/>
        </p:nvSpPr>
        <p:spPr>
          <a:xfrm>
            <a:off x="5563015" y="2486712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9" name="화살표: 오른쪽 48">
            <a:extLst>
              <a:ext uri="{FF2B5EF4-FFF2-40B4-BE49-F238E27FC236}">
                <a16:creationId xmlns:a16="http://schemas.microsoft.com/office/drawing/2014/main" id="{BA4F01B4-23F5-9312-9834-EB6E8ED1E395}"/>
              </a:ext>
            </a:extLst>
          </p:cNvPr>
          <p:cNvSpPr/>
          <p:nvPr/>
        </p:nvSpPr>
        <p:spPr>
          <a:xfrm>
            <a:off x="2591215" y="2476500"/>
            <a:ext cx="913985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21E4CBD1-D118-2C7F-E379-5510326ADEA1}"/>
              </a:ext>
            </a:extLst>
          </p:cNvPr>
          <p:cNvSpPr/>
          <p:nvPr/>
        </p:nvSpPr>
        <p:spPr>
          <a:xfrm>
            <a:off x="6009442" y="6817446"/>
            <a:ext cx="8468557" cy="2256912"/>
          </a:xfrm>
          <a:prstGeom prst="roundRect">
            <a:avLst>
              <a:gd name="adj" fmla="val 5662"/>
            </a:avLst>
          </a:prstGeom>
          <a:solidFill>
            <a:srgbClr val="EFEF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4116" name="그룹 4115">
            <a:extLst>
              <a:ext uri="{FF2B5EF4-FFF2-40B4-BE49-F238E27FC236}">
                <a16:creationId xmlns:a16="http://schemas.microsoft.com/office/drawing/2014/main" id="{DAB45CC5-913C-D53D-4121-91F61271EDA7}"/>
              </a:ext>
            </a:extLst>
          </p:cNvPr>
          <p:cNvGrpSpPr/>
          <p:nvPr/>
        </p:nvGrpSpPr>
        <p:grpSpPr>
          <a:xfrm>
            <a:off x="7782433" y="4570971"/>
            <a:ext cx="1149489" cy="544699"/>
            <a:chOff x="7782433" y="4619165"/>
            <a:chExt cx="1149489" cy="5446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화살표: 오른쪽 14">
              <a:extLst>
                <a:ext uri="{FF2B5EF4-FFF2-40B4-BE49-F238E27FC236}">
                  <a16:creationId xmlns:a16="http://schemas.microsoft.com/office/drawing/2014/main" id="{C975C67D-ED9E-CB94-0FD9-A0A5073B69BB}"/>
                </a:ext>
              </a:extLst>
            </p:cNvPr>
            <p:cNvSpPr/>
            <p:nvPr/>
          </p:nvSpPr>
          <p:spPr>
            <a:xfrm>
              <a:off x="7782433" y="4797284"/>
              <a:ext cx="1149489" cy="366580"/>
            </a:xfrm>
            <a:prstGeom prst="rightArrow">
              <a:avLst/>
            </a:prstGeom>
            <a:solidFill>
              <a:srgbClr val="ACB6E6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EC96EF80-7AB9-C949-2D1A-A3A4A05B6DE1}"/>
                </a:ext>
              </a:extLst>
            </p:cNvPr>
            <p:cNvSpPr/>
            <p:nvPr/>
          </p:nvSpPr>
          <p:spPr>
            <a:xfrm rot="5400000">
              <a:off x="7678628" y="4722971"/>
              <a:ext cx="429927" cy="222316"/>
            </a:xfrm>
            <a:prstGeom prst="rect">
              <a:avLst/>
            </a:prstGeom>
            <a:solidFill>
              <a:srgbClr val="ACB6E6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55" name="화살표: 오른쪽 54">
            <a:extLst>
              <a:ext uri="{FF2B5EF4-FFF2-40B4-BE49-F238E27FC236}">
                <a16:creationId xmlns:a16="http://schemas.microsoft.com/office/drawing/2014/main" id="{54AB7386-56A0-950C-7A04-F3F23DCA031A}"/>
              </a:ext>
            </a:extLst>
          </p:cNvPr>
          <p:cNvSpPr/>
          <p:nvPr/>
        </p:nvSpPr>
        <p:spPr>
          <a:xfrm rot="5400000">
            <a:off x="15053546" y="3628867"/>
            <a:ext cx="1041491" cy="412637"/>
          </a:xfrm>
          <a:prstGeom prst="rightArrow">
            <a:avLst/>
          </a:prstGeom>
          <a:solidFill>
            <a:srgbClr val="ACB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A9053F29-66D8-D495-EEF7-C24F19C8D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52" y="6400560"/>
            <a:ext cx="358689" cy="358689"/>
          </a:xfrm>
          <a:prstGeom prst="rect">
            <a:avLst/>
          </a:prstGeom>
        </p:spPr>
      </p:pic>
      <p:sp>
        <p:nvSpPr>
          <p:cNvPr id="2090" name="TextBox 11">
            <a:extLst>
              <a:ext uri="{FF2B5EF4-FFF2-40B4-BE49-F238E27FC236}">
                <a16:creationId xmlns:a16="http://schemas.microsoft.com/office/drawing/2014/main" id="{FB5CD7B8-655E-41BC-F505-9026FB6D6FA6}"/>
              </a:ext>
            </a:extLst>
          </p:cNvPr>
          <p:cNvSpPr txBox="1"/>
          <p:nvPr/>
        </p:nvSpPr>
        <p:spPr>
          <a:xfrm>
            <a:off x="6545964" y="6383230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b="1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Worker-node</a:t>
            </a:r>
          </a:p>
        </p:txBody>
      </p:sp>
      <p:sp>
        <p:nvSpPr>
          <p:cNvPr id="2102" name="TextBox 2101">
            <a:extLst>
              <a:ext uri="{FF2B5EF4-FFF2-40B4-BE49-F238E27FC236}">
                <a16:creationId xmlns:a16="http://schemas.microsoft.com/office/drawing/2014/main" id="{FDA3A1D7-58C8-0D70-1B01-663C866111BB}"/>
              </a:ext>
            </a:extLst>
          </p:cNvPr>
          <p:cNvSpPr txBox="1"/>
          <p:nvPr/>
        </p:nvSpPr>
        <p:spPr>
          <a:xfrm>
            <a:off x="11920553" y="7546136"/>
            <a:ext cx="2060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Chat container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60CEDDA-7F14-C8F1-A73E-370A29CCD296}"/>
              </a:ext>
            </a:extLst>
          </p:cNvPr>
          <p:cNvSpPr/>
          <p:nvPr/>
        </p:nvSpPr>
        <p:spPr>
          <a:xfrm>
            <a:off x="6159146" y="7292415"/>
            <a:ext cx="2666159" cy="1653790"/>
          </a:xfrm>
          <a:prstGeom prst="roundRect">
            <a:avLst>
              <a:gd name="adj" fmla="val 4963"/>
            </a:avLst>
          </a:prstGeom>
          <a:noFill/>
          <a:ln w="9525">
            <a:solidFill>
              <a:srgbClr val="33333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67C30-8DDE-6A8D-9D8A-1E69EA86A65D}"/>
              </a:ext>
            </a:extLst>
          </p:cNvPr>
          <p:cNvSpPr txBox="1"/>
          <p:nvPr/>
        </p:nvSpPr>
        <p:spPr>
          <a:xfrm>
            <a:off x="6206829" y="6896100"/>
            <a:ext cx="2245083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Replica</a:t>
            </a:r>
            <a:r>
              <a:rPr lang="ko-KR" alt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set</a:t>
            </a:r>
            <a:endParaRPr lang="en-US" spc="-100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94349BA3-95FD-AD9A-2EE7-3528A06902F9}"/>
              </a:ext>
            </a:extLst>
          </p:cNvPr>
          <p:cNvSpPr/>
          <p:nvPr/>
        </p:nvSpPr>
        <p:spPr>
          <a:xfrm>
            <a:off x="8893033" y="7292736"/>
            <a:ext cx="2666159" cy="1653790"/>
          </a:xfrm>
          <a:prstGeom prst="roundRect">
            <a:avLst>
              <a:gd name="adj" fmla="val 4963"/>
            </a:avLst>
          </a:prstGeom>
          <a:noFill/>
          <a:ln w="9525">
            <a:solidFill>
              <a:srgbClr val="33333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986DB7-C596-D732-F96C-25EFDDA22339}"/>
              </a:ext>
            </a:extLst>
          </p:cNvPr>
          <p:cNvSpPr txBox="1"/>
          <p:nvPr/>
        </p:nvSpPr>
        <p:spPr>
          <a:xfrm>
            <a:off x="8940716" y="6896421"/>
            <a:ext cx="2245083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Replica</a:t>
            </a:r>
            <a:r>
              <a:rPr lang="ko-KR" altLang="en-US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rPr>
              <a:t>set</a:t>
            </a:r>
            <a:endParaRPr lang="en-US" spc="-100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9ED99CA4-E620-9FC4-A92F-26DEE1F2B8FE}"/>
              </a:ext>
            </a:extLst>
          </p:cNvPr>
          <p:cNvSpPr/>
          <p:nvPr/>
        </p:nvSpPr>
        <p:spPr>
          <a:xfrm>
            <a:off x="11655347" y="7282638"/>
            <a:ext cx="2666159" cy="1653790"/>
          </a:xfrm>
          <a:prstGeom prst="roundRect">
            <a:avLst>
              <a:gd name="adj" fmla="val 4963"/>
            </a:avLst>
          </a:prstGeom>
          <a:noFill/>
          <a:ln w="9525">
            <a:solidFill>
              <a:srgbClr val="333333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35" name="Picture 24">
            <a:extLst>
              <a:ext uri="{FF2B5EF4-FFF2-40B4-BE49-F238E27FC236}">
                <a16:creationId xmlns:a16="http://schemas.microsoft.com/office/drawing/2014/main" id="{FE9CBECA-3FB4-ADA3-AA43-63E597973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2" b="23835"/>
          <a:stretch/>
        </p:blipFill>
        <p:spPr bwMode="auto">
          <a:xfrm>
            <a:off x="12057912" y="7841433"/>
            <a:ext cx="1861027" cy="8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그림 4096" descr="블랙, 어둠이(가) 표시된 사진&#10;&#10;자동 생성된 설명">
            <a:extLst>
              <a:ext uri="{FF2B5EF4-FFF2-40B4-BE49-F238E27FC236}">
                <a16:creationId xmlns:a16="http://schemas.microsoft.com/office/drawing/2014/main" id="{36E0A881-44F7-26C4-F342-ACBD555A4A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293" y="2377295"/>
            <a:ext cx="631900" cy="631900"/>
          </a:xfrm>
          <a:prstGeom prst="rect">
            <a:avLst/>
          </a:prstGeom>
        </p:spPr>
      </p:pic>
      <p:sp>
        <p:nvSpPr>
          <p:cNvPr id="4109" name="사각형: 둥근 모서리 4108">
            <a:extLst>
              <a:ext uri="{FF2B5EF4-FFF2-40B4-BE49-F238E27FC236}">
                <a16:creationId xmlns:a16="http://schemas.microsoft.com/office/drawing/2014/main" id="{AFC63EC6-20C2-9FEC-B382-5E58D75D3460}"/>
              </a:ext>
            </a:extLst>
          </p:cNvPr>
          <p:cNvSpPr/>
          <p:nvPr/>
        </p:nvSpPr>
        <p:spPr>
          <a:xfrm>
            <a:off x="9144000" y="4448385"/>
            <a:ext cx="1886599" cy="990994"/>
          </a:xfrm>
          <a:prstGeom prst="roundRect">
            <a:avLst>
              <a:gd name="adj" fmla="val 5662"/>
            </a:avLst>
          </a:prstGeom>
          <a:solidFill>
            <a:srgbClr val="EFEF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066" name="Picture 18">
            <a:extLst>
              <a:ext uri="{FF2B5EF4-FFF2-40B4-BE49-F238E27FC236}">
                <a16:creationId xmlns:a16="http://schemas.microsoft.com/office/drawing/2014/main" id="{BF3E5372-C74A-418C-FCE8-3847BDB9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598" y="1989677"/>
            <a:ext cx="2426202" cy="13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내 NPM 패키지(모듈) 배포하기 | HEROPY">
            <a:extLst>
              <a:ext uri="{FF2B5EF4-FFF2-40B4-BE49-F238E27FC236}">
                <a16:creationId xmlns:a16="http://schemas.microsoft.com/office/drawing/2014/main" id="{DDFF4BE1-F2DB-DBD5-7CC1-073EB7EA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421" y="2364466"/>
            <a:ext cx="1899944" cy="9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A55B3C7-9603-1509-2681-EDA75237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142" y="1925062"/>
            <a:ext cx="1192287" cy="8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쎄트렉아이] Jenkins">
            <a:extLst>
              <a:ext uri="{FF2B5EF4-FFF2-40B4-BE49-F238E27FC236}">
                <a16:creationId xmlns:a16="http://schemas.microsoft.com/office/drawing/2014/main" id="{449A2D92-1760-032D-D92C-6245A205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99" y="2417579"/>
            <a:ext cx="2364306" cy="23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DB3C779-270C-2EA7-9541-A03C0681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26" y="2016821"/>
            <a:ext cx="1828800" cy="11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E3F99AE-C626-BC0B-995B-A59F1641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64" y="1856918"/>
            <a:ext cx="1306610" cy="73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C28045B-09BC-5D41-3453-BDDF7275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02" y="2725549"/>
            <a:ext cx="1582290" cy="7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23" name="그룹 4122">
            <a:extLst>
              <a:ext uri="{FF2B5EF4-FFF2-40B4-BE49-F238E27FC236}">
                <a16:creationId xmlns:a16="http://schemas.microsoft.com/office/drawing/2014/main" id="{7A9088D2-ECC4-F200-94E8-A203D8C5C264}"/>
              </a:ext>
            </a:extLst>
          </p:cNvPr>
          <p:cNvGrpSpPr/>
          <p:nvPr/>
        </p:nvGrpSpPr>
        <p:grpSpPr>
          <a:xfrm>
            <a:off x="6489304" y="7713928"/>
            <a:ext cx="2153296" cy="1029631"/>
            <a:chOff x="6502937" y="7668328"/>
            <a:chExt cx="2240835" cy="1010159"/>
          </a:xfrm>
        </p:grpSpPr>
        <p:sp>
          <p:nvSpPr>
            <p:cNvPr id="4121" name="사각형: 둥근 모서리 4120">
              <a:extLst>
                <a:ext uri="{FF2B5EF4-FFF2-40B4-BE49-F238E27FC236}">
                  <a16:creationId xmlns:a16="http://schemas.microsoft.com/office/drawing/2014/main" id="{BD18E173-62D8-1A5F-3519-85667830ED12}"/>
                </a:ext>
              </a:extLst>
            </p:cNvPr>
            <p:cNvSpPr/>
            <p:nvPr/>
          </p:nvSpPr>
          <p:spPr>
            <a:xfrm>
              <a:off x="6676342" y="7842741"/>
              <a:ext cx="2067430" cy="835746"/>
            </a:xfrm>
            <a:prstGeom prst="roundRect">
              <a:avLst>
                <a:gd name="adj" fmla="val 5662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19" name="사각형: 둥근 모서리 4118">
              <a:extLst>
                <a:ext uri="{FF2B5EF4-FFF2-40B4-BE49-F238E27FC236}">
                  <a16:creationId xmlns:a16="http://schemas.microsoft.com/office/drawing/2014/main" id="{6F769966-F889-05D7-78ED-F605BB56BDD5}"/>
                </a:ext>
              </a:extLst>
            </p:cNvPr>
            <p:cNvSpPr/>
            <p:nvPr/>
          </p:nvSpPr>
          <p:spPr>
            <a:xfrm>
              <a:off x="6594808" y="7763074"/>
              <a:ext cx="2067430" cy="835746"/>
            </a:xfrm>
            <a:prstGeom prst="roundRect">
              <a:avLst>
                <a:gd name="adj" fmla="val 5662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98" name="사각형: 둥근 모서리 4097">
              <a:extLst>
                <a:ext uri="{FF2B5EF4-FFF2-40B4-BE49-F238E27FC236}">
                  <a16:creationId xmlns:a16="http://schemas.microsoft.com/office/drawing/2014/main" id="{0C198AA1-D1B6-A0E6-D72B-31041541B970}"/>
                </a:ext>
              </a:extLst>
            </p:cNvPr>
            <p:cNvSpPr/>
            <p:nvPr/>
          </p:nvSpPr>
          <p:spPr>
            <a:xfrm>
              <a:off x="6502937" y="7668328"/>
              <a:ext cx="2067428" cy="835746"/>
            </a:xfrm>
            <a:prstGeom prst="roundRect">
              <a:avLst>
                <a:gd name="adj" fmla="val 5662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89" name="Picture 38" descr="Pod란? | devlog.akasai">
            <a:extLst>
              <a:ext uri="{FF2B5EF4-FFF2-40B4-BE49-F238E27FC236}">
                <a16:creationId xmlns:a16="http://schemas.microsoft.com/office/drawing/2014/main" id="{7FD17E6D-18B3-B31A-012F-1B422BC0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75" y="7447819"/>
            <a:ext cx="516179" cy="5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24" name="그룹 4123">
            <a:extLst>
              <a:ext uri="{FF2B5EF4-FFF2-40B4-BE49-F238E27FC236}">
                <a16:creationId xmlns:a16="http://schemas.microsoft.com/office/drawing/2014/main" id="{200CD29D-6FFC-2385-66AF-E8895102D6AE}"/>
              </a:ext>
            </a:extLst>
          </p:cNvPr>
          <p:cNvGrpSpPr/>
          <p:nvPr/>
        </p:nvGrpSpPr>
        <p:grpSpPr>
          <a:xfrm>
            <a:off x="9179510" y="7702834"/>
            <a:ext cx="2153296" cy="1029631"/>
            <a:chOff x="6502937" y="7668328"/>
            <a:chExt cx="2240835" cy="1010159"/>
          </a:xfrm>
        </p:grpSpPr>
        <p:sp>
          <p:nvSpPr>
            <p:cNvPr id="4125" name="사각형: 둥근 모서리 4124">
              <a:extLst>
                <a:ext uri="{FF2B5EF4-FFF2-40B4-BE49-F238E27FC236}">
                  <a16:creationId xmlns:a16="http://schemas.microsoft.com/office/drawing/2014/main" id="{A9BD6CE1-2569-8489-57EA-2FE717CC3B5D}"/>
                </a:ext>
              </a:extLst>
            </p:cNvPr>
            <p:cNvSpPr/>
            <p:nvPr/>
          </p:nvSpPr>
          <p:spPr>
            <a:xfrm>
              <a:off x="6676342" y="7842741"/>
              <a:ext cx="2067430" cy="835746"/>
            </a:xfrm>
            <a:prstGeom prst="roundRect">
              <a:avLst>
                <a:gd name="adj" fmla="val 5662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26" name="사각형: 둥근 모서리 4125">
              <a:extLst>
                <a:ext uri="{FF2B5EF4-FFF2-40B4-BE49-F238E27FC236}">
                  <a16:creationId xmlns:a16="http://schemas.microsoft.com/office/drawing/2014/main" id="{6067E038-C752-0507-AB8E-A9E741357370}"/>
                </a:ext>
              </a:extLst>
            </p:cNvPr>
            <p:cNvSpPr/>
            <p:nvPr/>
          </p:nvSpPr>
          <p:spPr>
            <a:xfrm>
              <a:off x="6594808" y="7760560"/>
              <a:ext cx="2067430" cy="835746"/>
            </a:xfrm>
            <a:prstGeom prst="roundRect">
              <a:avLst>
                <a:gd name="adj" fmla="val 5662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27" name="사각형: 둥근 모서리 4126">
              <a:extLst>
                <a:ext uri="{FF2B5EF4-FFF2-40B4-BE49-F238E27FC236}">
                  <a16:creationId xmlns:a16="http://schemas.microsoft.com/office/drawing/2014/main" id="{7BE8075A-3DD6-E595-DD09-844CE237270F}"/>
                </a:ext>
              </a:extLst>
            </p:cNvPr>
            <p:cNvSpPr/>
            <p:nvPr/>
          </p:nvSpPr>
          <p:spPr>
            <a:xfrm>
              <a:off x="6502937" y="7668328"/>
              <a:ext cx="2067428" cy="835746"/>
            </a:xfrm>
            <a:prstGeom prst="roundRect">
              <a:avLst>
                <a:gd name="adj" fmla="val 5662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102" name="Picture 38" descr="Pod란? | devlog.akasai">
            <a:extLst>
              <a:ext uri="{FF2B5EF4-FFF2-40B4-BE49-F238E27FC236}">
                <a16:creationId xmlns:a16="http://schemas.microsoft.com/office/drawing/2014/main" id="{FE2A80CB-F5C4-789B-6CE2-A89BBF431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7437226"/>
            <a:ext cx="516179" cy="5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4" descr="GitHub - containerd/containerd: An open and reliable container runtime">
            <a:extLst>
              <a:ext uri="{FF2B5EF4-FFF2-40B4-BE49-F238E27FC236}">
                <a16:creationId xmlns:a16="http://schemas.microsoft.com/office/drawing/2014/main" id="{8662E413-B0E2-D60E-F194-7462316B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11" y="7939956"/>
            <a:ext cx="1473713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14" descr="GitHub - containerd/containerd: An open and reliable container runtime">
            <a:extLst>
              <a:ext uri="{FF2B5EF4-FFF2-40B4-BE49-F238E27FC236}">
                <a16:creationId xmlns:a16="http://schemas.microsoft.com/office/drawing/2014/main" id="{1C61D63C-5B3B-3F2E-BDC1-16FDEE6F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36" y="7929363"/>
            <a:ext cx="1473713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0" name="TextBox 11">
            <a:extLst>
              <a:ext uri="{FF2B5EF4-FFF2-40B4-BE49-F238E27FC236}">
                <a16:creationId xmlns:a16="http://schemas.microsoft.com/office/drawing/2014/main" id="{6EA66BC1-CCB4-0E8A-1E47-264744FFC149}"/>
              </a:ext>
            </a:extLst>
          </p:cNvPr>
          <p:cNvSpPr txBox="1"/>
          <p:nvPr/>
        </p:nvSpPr>
        <p:spPr>
          <a:xfrm>
            <a:off x="8997905" y="7483472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Client pod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098" name="TextBox 11">
            <a:extLst>
              <a:ext uri="{FF2B5EF4-FFF2-40B4-BE49-F238E27FC236}">
                <a16:creationId xmlns:a16="http://schemas.microsoft.com/office/drawing/2014/main" id="{CAED6F0D-5D4F-BA72-E162-F739E25F9D9F}"/>
              </a:ext>
            </a:extLst>
          </p:cNvPr>
          <p:cNvSpPr txBox="1"/>
          <p:nvPr/>
        </p:nvSpPr>
        <p:spPr>
          <a:xfrm>
            <a:off x="6400815" y="7478300"/>
            <a:ext cx="2153297" cy="42151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en-US" altLang="ko-KR" dirty="0">
                <a:latin typeface="Pretendard Light" panose="020B0600000101010101" charset="-127"/>
                <a:ea typeface="Pretendard Light" panose="020B0600000101010101" charset="-127"/>
              </a:rPr>
              <a:t>Api was pod</a:t>
            </a:r>
            <a:endParaRPr lang="ko-KR" altLang="en-US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026" name="Picture 2" descr="CSS File icon">
            <a:extLst>
              <a:ext uri="{FF2B5EF4-FFF2-40B4-BE49-F238E27FC236}">
                <a16:creationId xmlns:a16="http://schemas.microsoft.com/office/drawing/2014/main" id="{E2B72907-9DD4-0E74-670B-9DDF44EA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595" y="2278092"/>
            <a:ext cx="317962" cy="3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ont end, javascript, js, js extension, js file icon - Download on  Iconfinder">
            <a:extLst>
              <a:ext uri="{FF2B5EF4-FFF2-40B4-BE49-F238E27FC236}">
                <a16:creationId xmlns:a16="http://schemas.microsoft.com/office/drawing/2014/main" id="{4AAB1189-78D9-87E0-B50C-729C1A57D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829" y="2624761"/>
            <a:ext cx="358038" cy="3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0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6914E-6 L 0.16189 0.00293 " pathEditMode="relative" rAng="0" ptsTypes="AA">
                                      <p:cBhvr>
                                        <p:cTn id="14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0494E-6 L 0.19071 0.00077 " pathEditMode="relative" rAng="0" ptsTypes="AA">
                                      <p:cBhvr>
                                        <p:cTn id="29" dur="1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1.60494E-6 L 0.23377 0.00046 " pathEditMode="relative" rAng="0" ptsTypes="AA">
                                      <p:cBhvr>
                                        <p:cTn id="44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0.09644 -0.00494 " pathEditMode="relative" rAng="0" ptsTypes="AA">
                                      <p:cBhvr>
                                        <p:cTn id="59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95062E-6 L -0.13012 -0.0043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 animBg="1"/>
      <p:bldP spid="4114" grpId="0" animBg="1"/>
      <p:bldP spid="43" grpId="0" animBg="1"/>
      <p:bldP spid="17" grpId="0" animBg="1"/>
      <p:bldP spid="21" grpId="0"/>
      <p:bldP spid="25" grpId="0"/>
      <p:bldP spid="27" grpId="0"/>
      <p:bldP spid="30" grpId="0"/>
      <p:bldP spid="32" grpId="0"/>
      <p:bldP spid="2103" grpId="0"/>
      <p:bldP spid="4104" grpId="0"/>
      <p:bldP spid="9" grpId="0" animBg="1"/>
      <p:bldP spid="9" grpId="1" animBg="1"/>
      <p:bldP spid="9" grpId="2" animBg="1"/>
      <p:bldP spid="10" grpId="0" animBg="1"/>
      <p:bldP spid="10" grpId="2" animBg="1"/>
      <p:bldP spid="10" grpId="3" animBg="1"/>
      <p:bldP spid="13" grpId="0" animBg="1"/>
      <p:bldP spid="13" grpId="1" animBg="1"/>
      <p:bldP spid="13" grpId="2" animBg="1"/>
      <p:bldP spid="14" grpId="0" animBg="1"/>
      <p:bldP spid="16" grpId="0" animBg="1"/>
      <p:bldP spid="34" grpId="0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5" grpId="0" animBg="1"/>
      <p:bldP spid="55" grpId="1" animBg="1"/>
      <p:bldP spid="2102" grpId="0"/>
      <p:bldP spid="2100" grpId="0"/>
      <p:bldP spid="209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498600"/>
            <a:ext cx="7289800" cy="7289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692400"/>
            <a:ext cx="4889500" cy="4889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43900" y="4305300"/>
            <a:ext cx="6210300" cy="99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83000"/>
              </a:lnSpc>
            </a:pPr>
            <a:r>
              <a:rPr lang="ko-KR" sz="5500" b="0" i="0" u="none" strike="noStrike" dirty="0">
                <a:solidFill>
                  <a:srgbClr val="000000"/>
                </a:solidFill>
                <a:ea typeface="Gmarket Sans Bold"/>
              </a:rPr>
              <a:t>후기</a:t>
            </a:r>
          </a:p>
        </p:txBody>
      </p:sp>
      <p:pic>
        <p:nvPicPr>
          <p:cNvPr id="5" name="그림 4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8233A4D3-9D1C-407D-799A-16F8E809A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F3C5ADAB-0F8B-7B64-C8CE-5A1408EFB5E7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7" name="Google Shape;347;p21">
              <a:extLst>
                <a:ext uri="{FF2B5EF4-FFF2-40B4-BE49-F238E27FC236}">
                  <a16:creationId xmlns:a16="http://schemas.microsoft.com/office/drawing/2014/main" id="{5EE0F4CF-B3A5-0ECD-7DB4-3AD84F4E63D3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0" name="Google Shape;348;p21">
                <a:extLst>
                  <a:ext uri="{FF2B5EF4-FFF2-40B4-BE49-F238E27FC236}">
                    <a16:creationId xmlns:a16="http://schemas.microsoft.com/office/drawing/2014/main" id="{3F1F6163-E75B-FFF2-4EC7-ECB108E0AEC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349;p21">
                <a:extLst>
                  <a:ext uri="{FF2B5EF4-FFF2-40B4-BE49-F238E27FC236}">
                    <a16:creationId xmlns:a16="http://schemas.microsoft.com/office/drawing/2014/main" id="{69F5B355-0B56-2661-6F09-99A3D4DA059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351;p21">
                <a:extLst>
                  <a:ext uri="{FF2B5EF4-FFF2-40B4-BE49-F238E27FC236}">
                    <a16:creationId xmlns:a16="http://schemas.microsoft.com/office/drawing/2014/main" id="{048F3025-B490-457E-41EA-1E6476243148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69027E-68E6-45DD-D048-8000779ED1A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9" name="그림 8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20C75F3-7A3E-B7BD-AF2A-F96968FF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717F8151-7099-C406-67F1-1F623BCAD30A}"/>
              </a:ext>
            </a:extLst>
          </p:cNvPr>
          <p:cNvSpPr txBox="1"/>
          <p:nvPr/>
        </p:nvSpPr>
        <p:spPr>
          <a:xfrm>
            <a:off x="8691841" y="4991100"/>
            <a:ext cx="584171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  <a:buClr>
                <a:srgbClr val="000000"/>
              </a:buClr>
            </a:pP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-  6</a:t>
            </a:r>
            <a:r>
              <a:rPr lang="ko-KR" altLang="en-US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개월을 보낸 후기</a:t>
            </a:r>
            <a:r>
              <a:rPr lang="en-US" altLang="ko-KR" sz="2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Light"/>
                <a:ea typeface="Pretendard Light"/>
              </a:rPr>
              <a:t>!</a:t>
            </a:r>
            <a:endParaRPr lang="en-US" sz="2000" b="0" i="0" u="none" strike="noStrike" spc="-100" dirty="0">
              <a:solidFill>
                <a:schemeClr val="tx1">
                  <a:lumMod val="65000"/>
                  <a:lumOff val="35000"/>
                </a:schemeClr>
              </a:solidFill>
              <a:latin typeface="Pretendard 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525364D9-132C-8272-0300-4B0E80B7E0DB}"/>
              </a:ext>
            </a:extLst>
          </p:cNvPr>
          <p:cNvGrpSpPr/>
          <p:nvPr/>
        </p:nvGrpSpPr>
        <p:grpSpPr>
          <a:xfrm>
            <a:off x="4720182" y="1703463"/>
            <a:ext cx="6654800" cy="6654800"/>
            <a:chOff x="10991482" y="-1178313"/>
            <a:chExt cx="6654800" cy="6654800"/>
          </a:xfrm>
        </p:grpSpPr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1A2BAAA6-6010-D1E2-9E81-5B60D34CF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1482" y="-1178313"/>
              <a:ext cx="6654800" cy="6654800"/>
            </a:xfrm>
            <a:prstGeom prst="rect">
              <a:avLst/>
            </a:prstGeom>
          </p:spPr>
        </p:pic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D8A3BFF8-B168-1385-DC06-A27D0A8F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4309" y="-51673"/>
              <a:ext cx="4465235" cy="4465235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3E31DD9-33A1-B130-3002-BFA44DB29AA2}"/>
              </a:ext>
            </a:extLst>
          </p:cNvPr>
          <p:cNvGrpSpPr/>
          <p:nvPr/>
        </p:nvGrpSpPr>
        <p:grpSpPr>
          <a:xfrm>
            <a:off x="1981200" y="3396091"/>
            <a:ext cx="6680200" cy="2650365"/>
            <a:chOff x="4000599" y="6273982"/>
            <a:chExt cx="6680200" cy="2650365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1F6107FD-01AE-0CAB-725E-D6C65A41C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7537" y="6273982"/>
              <a:ext cx="1495372" cy="1495372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4000599" y="6547388"/>
              <a:ext cx="2514600" cy="1397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lvl="0" algn="l">
                <a:lnSpc>
                  <a:spcPct val="130310"/>
                </a:lnSpc>
              </a:pPr>
              <a:r>
                <a:rPr lang="ko-KR" altLang="en-US" sz="6000" b="1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허예지</a:t>
              </a:r>
              <a:endParaRPr lang="en-US" b="1" i="0" u="none" strike="noStrik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76799" y="7806747"/>
              <a:ext cx="6604000" cy="1117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규칙을 만들고 지키는 것의 중요성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, </a:t>
              </a:r>
            </a:p>
            <a:p>
              <a:pPr lvl="0" algn="l">
                <a:lnSpc>
                  <a:spcPct val="132800"/>
                </a:lnSpc>
              </a:pPr>
              <a:r>
                <a:rPr lang="ko-KR" altLang="en-US" sz="19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큰 일이든 작은 일이든 진심으로 임하는</a:t>
              </a:r>
              <a:r>
                <a:rPr lang="en-US" altLang="ko-KR" sz="19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ko-KR" altLang="en-US" sz="19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태도를 배웠습니다</a:t>
              </a:r>
              <a:r>
                <a:rPr lang="en-US" altLang="ko-KR" sz="19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7CE7F77-28C8-940B-65C1-7773E44BC826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9" name="Google Shape;347;p21">
              <a:extLst>
                <a:ext uri="{FF2B5EF4-FFF2-40B4-BE49-F238E27FC236}">
                  <a16:creationId xmlns:a16="http://schemas.microsoft.com/office/drawing/2014/main" id="{561C856C-E1AC-411B-6A07-5AA07ED9284F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22" name="Google Shape;348;p21">
                <a:extLst>
                  <a:ext uri="{FF2B5EF4-FFF2-40B4-BE49-F238E27FC236}">
                    <a16:creationId xmlns:a16="http://schemas.microsoft.com/office/drawing/2014/main" id="{6514CCFB-DB35-7A38-DFC8-F9D2AEF82EC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349;p21">
                <a:extLst>
                  <a:ext uri="{FF2B5EF4-FFF2-40B4-BE49-F238E27FC236}">
                    <a16:creationId xmlns:a16="http://schemas.microsoft.com/office/drawing/2014/main" id="{46FFCFD8-40EE-315E-21D9-CCD4B95E9102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351;p21">
                <a:extLst>
                  <a:ext uri="{FF2B5EF4-FFF2-40B4-BE49-F238E27FC236}">
                    <a16:creationId xmlns:a16="http://schemas.microsoft.com/office/drawing/2014/main" id="{969D9A50-1FBA-D8A2-3758-E9D3B8E97837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150C21-9F06-F935-335C-0E3AAA258264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21" name="그림 20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2F6D7998-AB9B-2757-B115-7D892F8BA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D882FF7A-600F-38DA-83B9-EBEE482904A5}"/>
              </a:ext>
            </a:extLst>
          </p:cNvPr>
          <p:cNvGrpSpPr/>
          <p:nvPr/>
        </p:nvGrpSpPr>
        <p:grpSpPr>
          <a:xfrm>
            <a:off x="9629512" y="6319214"/>
            <a:ext cx="5961109" cy="2770548"/>
            <a:chOff x="3201828" y="915354"/>
            <a:chExt cx="5961109" cy="2770548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2331F62F-24D3-A756-6B29-75324780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1828" y="915354"/>
              <a:ext cx="1495372" cy="1495372"/>
            </a:xfrm>
            <a:prstGeom prst="rect">
              <a:avLst/>
            </a:prstGeom>
          </p:spPr>
        </p:pic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01CCD6B4-6C3C-82E5-09FB-A920F7A72EEF}"/>
                </a:ext>
              </a:extLst>
            </p:cNvPr>
            <p:cNvSpPr txBox="1"/>
            <p:nvPr/>
          </p:nvSpPr>
          <p:spPr>
            <a:xfrm>
              <a:off x="4000599" y="1308943"/>
              <a:ext cx="2514600" cy="1397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lvl="0" algn="l">
                <a:lnSpc>
                  <a:spcPct val="130310"/>
                </a:lnSpc>
              </a:pPr>
              <a:r>
                <a:rPr lang="ko-KR" altLang="en-US" sz="6000" b="1" dirty="0" err="1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김도엽</a:t>
              </a:r>
              <a:endParaRPr lang="en-US" b="1" i="0" u="none" strike="noStrik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7BFB66F-C2A4-361D-A9EF-C7DB7223DD88}"/>
                </a:ext>
              </a:extLst>
            </p:cNvPr>
            <p:cNvSpPr txBox="1"/>
            <p:nvPr/>
          </p:nvSpPr>
          <p:spPr>
            <a:xfrm>
              <a:off x="4076799" y="2568302"/>
              <a:ext cx="5086138" cy="1117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반년동안 프로젝트를 포함해 많은 것을 배웠지만</a:t>
              </a:r>
              <a:endParaRPr lang="en-US" alt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특히 앞으로 잘 할 수 있을 것이라는 용기를 얻었습니다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 </a:t>
              </a: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용기는 최고의 마법이니까요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!</a:t>
              </a:r>
              <a:endParaRPr lang="en-US" sz="19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11CCCE66-A733-129E-1022-4A69E5B69C2E}"/>
              </a:ext>
            </a:extLst>
          </p:cNvPr>
          <p:cNvGrpSpPr/>
          <p:nvPr/>
        </p:nvGrpSpPr>
        <p:grpSpPr>
          <a:xfrm>
            <a:off x="3743805" y="7154611"/>
            <a:ext cx="5162338" cy="2639723"/>
            <a:chOff x="7886700" y="829436"/>
            <a:chExt cx="5162338" cy="2639723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ECAB2CA3-980C-DB41-A62B-30F359A37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2535" y="829436"/>
              <a:ext cx="1495372" cy="1495372"/>
            </a:xfrm>
            <a:prstGeom prst="rect">
              <a:avLst/>
            </a:prstGeom>
          </p:spPr>
        </p:pic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8005B958-BF90-AD77-8D19-7B856E040D67}"/>
                </a:ext>
              </a:extLst>
            </p:cNvPr>
            <p:cNvSpPr txBox="1"/>
            <p:nvPr/>
          </p:nvSpPr>
          <p:spPr>
            <a:xfrm>
              <a:off x="7886700" y="1092200"/>
              <a:ext cx="2514600" cy="1397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lvl="0" algn="l">
                <a:lnSpc>
                  <a:spcPct val="130310"/>
                </a:lnSpc>
              </a:pPr>
              <a:r>
                <a:rPr lang="ko-KR" altLang="en-US" sz="6000" b="1" dirty="0" err="1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박경도</a:t>
              </a:r>
              <a:endParaRPr lang="en-US" b="1" i="0" u="none" strike="noStrik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3EC0C2E1-5779-85D2-A554-287449FE0556}"/>
                </a:ext>
              </a:extLst>
            </p:cNvPr>
            <p:cNvSpPr txBox="1"/>
            <p:nvPr/>
          </p:nvSpPr>
          <p:spPr>
            <a:xfrm>
              <a:off x="7962900" y="2351559"/>
              <a:ext cx="5086138" cy="1117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새로운 지식을 배우고 새로이 배운 바를 </a:t>
              </a:r>
              <a:endParaRPr lang="en-US" altLang="ko-KR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적용할 수 있어 무척 보람 있는 시간이었습니다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 </a:t>
              </a:r>
            </a:p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아깝지 않은 시간이었습니다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!</a:t>
              </a:r>
              <a:endParaRPr lang="en-US" sz="19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889995DB-4C2E-8B15-F2EE-84AED30E108E}"/>
              </a:ext>
            </a:extLst>
          </p:cNvPr>
          <p:cNvGrpSpPr/>
          <p:nvPr/>
        </p:nvGrpSpPr>
        <p:grpSpPr>
          <a:xfrm>
            <a:off x="10428283" y="2758485"/>
            <a:ext cx="7732664" cy="2376959"/>
            <a:chOff x="10999836" y="3366379"/>
            <a:chExt cx="7732664" cy="2376959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A5FE325F-2EF6-A535-A0FD-8BF2CB6A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9836" y="3477249"/>
              <a:ext cx="1495372" cy="1495372"/>
            </a:xfrm>
            <a:prstGeom prst="rect">
              <a:avLst/>
            </a:prstGeom>
          </p:spPr>
        </p:pic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3F51A053-DB02-BE55-9873-818D67878BED}"/>
                </a:ext>
              </a:extLst>
            </p:cNvPr>
            <p:cNvSpPr txBox="1"/>
            <p:nvPr/>
          </p:nvSpPr>
          <p:spPr>
            <a:xfrm>
              <a:off x="12052300" y="3366379"/>
              <a:ext cx="2514600" cy="1397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lvl="0" algn="l">
                <a:lnSpc>
                  <a:spcPct val="130310"/>
                </a:lnSpc>
              </a:pPr>
              <a:r>
                <a:rPr lang="ko-KR" altLang="en-US" sz="6000" b="1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조성진</a:t>
              </a:r>
              <a:endParaRPr lang="en-US" b="1" i="0" u="none" strike="noStrik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D8A91CB4-85C3-76E1-ABEB-BAAD37975626}"/>
                </a:ext>
              </a:extLst>
            </p:cNvPr>
            <p:cNvSpPr txBox="1"/>
            <p:nvPr/>
          </p:nvSpPr>
          <p:spPr>
            <a:xfrm>
              <a:off x="12128500" y="4625738"/>
              <a:ext cx="6604000" cy="1117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웹개발의 전체적인 그림과 각 기술의 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why</a:t>
              </a: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에 대해 배울 수 있었습니다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ko-KR" altLang="en-US" sz="1900" b="0" i="0" u="none" strike="noStrike" spc="-100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내 기능 뿐 아니라 다른 팀원의 서브시스템을 고려한 테이블 설계와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, </a:t>
              </a: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코드작성을 경험할 수 있었습니다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en-US" sz="19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F2A45415-0326-B3CE-2123-759AD060553C}"/>
              </a:ext>
            </a:extLst>
          </p:cNvPr>
          <p:cNvGrpSpPr/>
          <p:nvPr/>
        </p:nvGrpSpPr>
        <p:grpSpPr>
          <a:xfrm>
            <a:off x="5194901" y="342900"/>
            <a:ext cx="5090770" cy="2376959"/>
            <a:chOff x="10795000" y="5876946"/>
            <a:chExt cx="5090770" cy="2376959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214575A8-E44A-565A-6278-5AE0018ED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36613" y="6272894"/>
              <a:ext cx="1495372" cy="1495372"/>
            </a:xfrm>
            <a:prstGeom prst="rect">
              <a:avLst/>
            </a:prstGeom>
          </p:spPr>
        </p:pic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2B7EF335-FB87-634A-3923-CC3AA164C12B}"/>
                </a:ext>
              </a:extLst>
            </p:cNvPr>
            <p:cNvSpPr txBox="1"/>
            <p:nvPr/>
          </p:nvSpPr>
          <p:spPr>
            <a:xfrm>
              <a:off x="10795000" y="5876946"/>
              <a:ext cx="2514600" cy="1397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lvl="0" algn="l">
                <a:lnSpc>
                  <a:spcPct val="130310"/>
                </a:lnSpc>
              </a:pPr>
              <a:r>
                <a:rPr lang="ko-KR" altLang="en-US" sz="6000" b="1" dirty="0">
                  <a:solidFill>
                    <a:srgbClr val="030722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최현준</a:t>
              </a:r>
              <a:endParaRPr lang="en-US" b="1" i="0" u="none" strike="noStrike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  <p:sp>
          <p:nvSpPr>
            <p:cNvPr id="40" name="TextBox 9">
              <a:extLst>
                <a:ext uri="{FF2B5EF4-FFF2-40B4-BE49-F238E27FC236}">
                  <a16:creationId xmlns:a16="http://schemas.microsoft.com/office/drawing/2014/main" id="{D019C4BA-87C9-1510-8CC4-F97BA11FC275}"/>
                </a:ext>
              </a:extLst>
            </p:cNvPr>
            <p:cNvSpPr txBox="1"/>
            <p:nvPr/>
          </p:nvSpPr>
          <p:spPr>
            <a:xfrm>
              <a:off x="10871200" y="7136305"/>
              <a:ext cx="5014570" cy="1117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매일 밤새고 힘들 때도 있었지만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, </a:t>
              </a: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지나고 보니 정말 뿌듯합니다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 </a:t>
              </a:r>
              <a:r>
                <a:rPr lang="ko-KR" altLang="en-US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좋았던 일들이 참 많이 떠오르고요</a:t>
              </a:r>
              <a:r>
                <a:rPr lang="en-US" altLang="ko-KR" sz="1900" b="0" i="0" u="none" strike="noStrike" spc="-100" dirty="0">
                  <a:solidFill>
                    <a:srgbClr val="000000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.</a:t>
              </a:r>
              <a:endParaRPr lang="en-US" sz="19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l">
                <a:lnSpc>
                  <a:spcPct val="132800"/>
                </a:lnSpc>
              </a:pPr>
              <a:endParaRPr lang="en-US" sz="1900" b="0" i="0" u="none" strike="noStrike" dirty="0">
                <a:solidFill>
                  <a:srgbClr val="000000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pic>
        <p:nvPicPr>
          <p:cNvPr id="56" name="그림 55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9CCEA729-0E9E-F5D4-FC70-8FE744D25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663EE7C5-8EEF-EF0D-8A6F-17B0077B3BA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53628" y="9453399"/>
            <a:ext cx="318953" cy="31895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AECE2BE-124D-8749-DA12-74900FE1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72" y="9287937"/>
            <a:ext cx="625128" cy="6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블랙, 어둠이(가) 표시된 사진&#10;&#10;자동 생성된 설명">
            <a:extLst>
              <a:ext uri="{FF2B5EF4-FFF2-40B4-BE49-F238E27FC236}">
                <a16:creationId xmlns:a16="http://schemas.microsoft.com/office/drawing/2014/main" id="{A62AD5FE-319C-A843-D2B5-D3DBBE2CC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45626" y="5114874"/>
            <a:ext cx="356699" cy="356699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307CA859-DCF0-2065-36A9-E5088837D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00325" y="5134810"/>
            <a:ext cx="316827" cy="316827"/>
          </a:xfrm>
          <a:prstGeom prst="rect">
            <a:avLst/>
          </a:prstGeom>
        </p:spPr>
      </p:pic>
      <p:pic>
        <p:nvPicPr>
          <p:cNvPr id="7" name="그림 6" descr="블랙, 어둠이(가) 표시된 사진&#10;&#10;자동 생성된 설명">
            <a:extLst>
              <a:ext uri="{FF2B5EF4-FFF2-40B4-BE49-F238E27FC236}">
                <a16:creationId xmlns:a16="http://schemas.microsoft.com/office/drawing/2014/main" id="{E3E34B85-AD56-67E7-7C1E-29282A8E7F1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43676" y="1989478"/>
            <a:ext cx="333724" cy="320687"/>
          </a:xfrm>
          <a:prstGeom prst="rect">
            <a:avLst/>
          </a:prstGeom>
        </p:spPr>
      </p:pic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C5B562DB-E28F-3BD5-CA22-82EED5C52DD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506626" y="4838700"/>
            <a:ext cx="276174" cy="276174"/>
          </a:xfrm>
          <a:prstGeom prst="rect">
            <a:avLst/>
          </a:prstGeom>
        </p:spPr>
      </p:pic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BF2C066-5F3E-283E-1D2C-3E6144A3A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090657" y="8783202"/>
            <a:ext cx="320543" cy="3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5363108" y="2244623"/>
            <a:ext cx="6433277" cy="6433277"/>
          </a:xfrm>
          <a:prstGeom prst="ellipse">
            <a:avLst/>
          </a:prstGeom>
          <a:solidFill>
            <a:schemeClr val="bg1"/>
          </a:solidFill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20" dirty="0">
              <a:solidFill>
                <a:srgbClr val="F0F0F0"/>
              </a:solidFill>
            </a:endParaRPr>
          </a:p>
        </p:txBody>
      </p:sp>
      <p:pic>
        <p:nvPicPr>
          <p:cNvPr id="20" name="그림 19" descr="실루엣, 스케치, 창의성이(가) 표시된 사진&#10;&#10;자동 생성된 설명">
            <a:extLst>
              <a:ext uri="{FF2B5EF4-FFF2-40B4-BE49-F238E27FC236}">
                <a16:creationId xmlns:a16="http://schemas.microsoft.com/office/drawing/2014/main" id="{D4F789AC-FCFE-9EA5-173B-67BC928C8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893" y="6982743"/>
            <a:ext cx="1428750" cy="1428750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-1858238" y="5521224"/>
            <a:ext cx="3007588" cy="3007588"/>
          </a:xfrm>
          <a:prstGeom prst="ellipse">
            <a:avLst/>
          </a:prstGeom>
          <a:solidFill>
            <a:schemeClr val="bg1"/>
          </a:solidFill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20"/>
          </a:p>
        </p:txBody>
      </p:sp>
      <p:sp>
        <p:nvSpPr>
          <p:cNvPr id="5" name="타원 4"/>
          <p:cNvSpPr/>
          <p:nvPr/>
        </p:nvSpPr>
        <p:spPr>
          <a:xfrm>
            <a:off x="-876300" y="-1687954"/>
            <a:ext cx="8080921" cy="8080921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20"/>
          </a:p>
        </p:txBody>
      </p:sp>
      <p:sp>
        <p:nvSpPr>
          <p:cNvPr id="6" name="타원 5"/>
          <p:cNvSpPr/>
          <p:nvPr/>
        </p:nvSpPr>
        <p:spPr>
          <a:xfrm>
            <a:off x="14277249" y="6272866"/>
            <a:ext cx="4727084" cy="4727084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20"/>
          </a:p>
        </p:txBody>
      </p:sp>
      <p:sp>
        <p:nvSpPr>
          <p:cNvPr id="10" name="직각 삼각형 9"/>
          <p:cNvSpPr/>
          <p:nvPr/>
        </p:nvSpPr>
        <p:spPr>
          <a:xfrm>
            <a:off x="235567" y="8982091"/>
            <a:ext cx="1071761" cy="1071761"/>
          </a:xfrm>
          <a:prstGeom prst="rtTriangle">
            <a:avLst/>
          </a:prstGeom>
          <a:solidFill>
            <a:srgbClr val="DCE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20" dirty="0">
              <a:solidFill>
                <a:srgbClr val="91A6FF"/>
              </a:solidFill>
            </a:endParaRPr>
          </a:p>
        </p:txBody>
      </p:sp>
      <p:sp>
        <p:nvSpPr>
          <p:cNvPr id="11" name="직각 삼각형 10"/>
          <p:cNvSpPr/>
          <p:nvPr/>
        </p:nvSpPr>
        <p:spPr>
          <a:xfrm rot="10800000">
            <a:off x="16986810" y="211883"/>
            <a:ext cx="1071761" cy="1071761"/>
          </a:xfrm>
          <a:prstGeom prst="rtTriangle">
            <a:avLst/>
          </a:prstGeom>
          <a:solidFill>
            <a:srgbClr val="DCE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20" dirty="0"/>
          </a:p>
        </p:txBody>
      </p:sp>
      <p:pic>
        <p:nvPicPr>
          <p:cNvPr id="21" name="그림 20" descr="실루엣, 스케치, 창의성이(가) 표시된 사진&#10;&#10;자동 생성된 설명">
            <a:extLst>
              <a:ext uri="{FF2B5EF4-FFF2-40B4-BE49-F238E27FC236}">
                <a16:creationId xmlns:a16="http://schemas.microsoft.com/office/drawing/2014/main" id="{95C89FF8-CCE4-5C40-8FC9-8E323AE36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701" y="834637"/>
            <a:ext cx="1428750" cy="1428750"/>
          </a:xfrm>
          <a:prstGeom prst="rect">
            <a:avLst/>
          </a:prstGeom>
        </p:spPr>
      </p:pic>
      <p:pic>
        <p:nvPicPr>
          <p:cNvPr id="25" name="그림 24" descr="실루엣, 스케치, 창의성이(가) 표시된 사진&#10;&#10;자동 생성된 설명">
            <a:extLst>
              <a:ext uri="{FF2B5EF4-FFF2-40B4-BE49-F238E27FC236}">
                <a16:creationId xmlns:a16="http://schemas.microsoft.com/office/drawing/2014/main" id="{2FB3E8A0-5C9C-3F42-19D3-87F3E1E4B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50" y="2545035"/>
            <a:ext cx="1428750" cy="1428750"/>
          </a:xfrm>
          <a:prstGeom prst="rect">
            <a:avLst/>
          </a:prstGeom>
        </p:spPr>
      </p:pic>
      <p:pic>
        <p:nvPicPr>
          <p:cNvPr id="3" name="그림 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E7C72342-B8ED-058B-E70F-9D121DA53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733" y="9095309"/>
            <a:ext cx="1889267" cy="1191691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DA426EEF-4E86-3A50-31A0-4DE415691080}"/>
              </a:ext>
            </a:extLst>
          </p:cNvPr>
          <p:cNvGrpSpPr/>
          <p:nvPr/>
        </p:nvGrpSpPr>
        <p:grpSpPr>
          <a:xfrm>
            <a:off x="6971420" y="1303411"/>
            <a:ext cx="4040359" cy="7954889"/>
            <a:chOff x="1586721" y="0"/>
            <a:chExt cx="5056125" cy="10287000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6B6914E5-E514-B956-40FD-5CF1D805A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6721" y="0"/>
              <a:ext cx="5056125" cy="10287000"/>
            </a:xfrm>
            <a:prstGeom prst="rect">
              <a:avLst/>
            </a:prstGeom>
          </p:spPr>
        </p:pic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1A191BF0-2097-D802-A1BC-0AE157D384F9}"/>
                </a:ext>
              </a:extLst>
            </p:cNvPr>
            <p:cNvSpPr/>
            <p:nvPr/>
          </p:nvSpPr>
          <p:spPr>
            <a:xfrm>
              <a:off x="1787831" y="81887"/>
              <a:ext cx="4653903" cy="99939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rgbClr val="030722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56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940F9536-ED7B-486B-00EE-8FDAE42CA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671AC03-D248-FE5F-5ADC-A5999FB46BBE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4" name="Google Shape;347;p21">
              <a:extLst>
                <a:ext uri="{FF2B5EF4-FFF2-40B4-BE49-F238E27FC236}">
                  <a16:creationId xmlns:a16="http://schemas.microsoft.com/office/drawing/2014/main" id="{EC18E2F1-B0D2-2917-4FCE-5909A6318972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7" name="Google Shape;348;p21">
                <a:extLst>
                  <a:ext uri="{FF2B5EF4-FFF2-40B4-BE49-F238E27FC236}">
                    <a16:creationId xmlns:a16="http://schemas.microsoft.com/office/drawing/2014/main" id="{1F67D8F4-FCAE-5226-F817-29964CBF310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349;p21">
                <a:extLst>
                  <a:ext uri="{FF2B5EF4-FFF2-40B4-BE49-F238E27FC236}">
                    <a16:creationId xmlns:a16="http://schemas.microsoft.com/office/drawing/2014/main" id="{0BF02820-5E2E-6317-BF09-49E463BE17A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351;p21">
                <a:extLst>
                  <a:ext uri="{FF2B5EF4-FFF2-40B4-BE49-F238E27FC236}">
                    <a16:creationId xmlns:a16="http://schemas.microsoft.com/office/drawing/2014/main" id="{DC6CDBAA-0C0B-BCA3-EC97-7B3CF92DD193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E87800-19D8-F272-B03E-87B9E18909CF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6" name="그림 5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1032A0EC-049A-D3E9-6DB5-4C0BDFF7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1EB96B3B-103C-4828-63AC-82ECA3DB3982}"/>
              </a:ext>
            </a:extLst>
          </p:cNvPr>
          <p:cNvSpPr txBox="1"/>
          <p:nvPr/>
        </p:nvSpPr>
        <p:spPr>
          <a:xfrm>
            <a:off x="11149922" y="9150686"/>
            <a:ext cx="6710285" cy="42557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  <a:buClr>
                <a:srgbClr val="000000"/>
              </a:buClr>
            </a:pPr>
            <a:r>
              <a:rPr lang="ko-KR" altLang="en-US" sz="1500" b="0" i="0" u="none" strike="noStrike" spc="-100" dirty="0" err="1">
                <a:solidFill>
                  <a:srgbClr val="000000"/>
                </a:solidFill>
                <a:ea typeface="Pretendard Light"/>
              </a:rPr>
              <a:t>이정후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 기자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, "</a:t>
            </a:r>
            <a:r>
              <a:rPr lang="ko-KR" altLang="en-US" sz="1500" b="0" i="0" u="none" strike="noStrike" spc="-100" dirty="0" err="1">
                <a:solidFill>
                  <a:srgbClr val="000000"/>
                </a:solidFill>
                <a:ea typeface="Pretendard Light"/>
              </a:rPr>
              <a:t>카카오맵에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 오픈채팅이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?…'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광화문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' 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거리응원도 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'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카톡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'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으로 모인다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", </a:t>
            </a:r>
            <a:r>
              <a:rPr lang="ko-KR" altLang="en-US" sz="1500" b="0" i="0" u="none" strike="noStrike" spc="-100" dirty="0">
                <a:solidFill>
                  <a:srgbClr val="000000"/>
                </a:solidFill>
                <a:ea typeface="Pretendard Light"/>
              </a:rPr>
              <a:t>뉴스</a:t>
            </a:r>
            <a:r>
              <a:rPr lang="en-US" altLang="ko-KR" sz="1500" b="0" i="0" u="none" strike="noStrike" spc="-100" dirty="0">
                <a:solidFill>
                  <a:srgbClr val="000000"/>
                </a:solidFill>
                <a:ea typeface="Pretendard Light"/>
              </a:rPr>
              <a:t>1, 2022.11.28.</a:t>
            </a:r>
            <a:endParaRPr lang="en-US" sz="1500" b="0" i="0" u="none" strike="noStrike" spc="-100" dirty="0">
              <a:solidFill>
                <a:srgbClr val="000000"/>
              </a:solidFill>
              <a:latin typeface="Pretendard Light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97E8FEC-4B6C-EDE4-6088-4A723A7CF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1435236"/>
            <a:ext cx="6150130" cy="775369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760683C6-0A4B-79E8-D782-29EE46CBD567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Google Shape;212;p10">
            <a:extLst>
              <a:ext uri="{FF2B5EF4-FFF2-40B4-BE49-F238E27FC236}">
                <a16:creationId xmlns:a16="http://schemas.microsoft.com/office/drawing/2014/main" id="{29ED7C02-3167-C2A1-FC32-3D8E7C0B4B0A}"/>
              </a:ext>
            </a:extLst>
          </p:cNvPr>
          <p:cNvSpPr txBox="1"/>
          <p:nvPr/>
        </p:nvSpPr>
        <p:spPr>
          <a:xfrm>
            <a:off x="838928" y="728220"/>
            <a:ext cx="5104672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1.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현황 및 비교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50932-7644-B0B1-6D4B-12D97A7A70D2}"/>
              </a:ext>
            </a:extLst>
          </p:cNvPr>
          <p:cNvSpPr txBox="1"/>
          <p:nvPr/>
        </p:nvSpPr>
        <p:spPr>
          <a:xfrm>
            <a:off x="915128" y="2601250"/>
            <a:ext cx="9182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월드컵 경기 거리응원에 참석하기 위해 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'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광화문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'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을 검색한 </a:t>
            </a:r>
            <a:r>
              <a:rPr lang="ko-KR" altLang="en-US" sz="2400" b="0" i="0" dirty="0" err="1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카카오맵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 이용자들은 지도에 표시된 오픈채팅 링크를 통해 </a:t>
            </a:r>
            <a:endParaRPr lang="en-US" altLang="ko-KR" sz="2400" b="0" i="0" dirty="0">
              <a:solidFill>
                <a:srgbClr val="404040"/>
              </a:solidFill>
              <a:effectLst/>
              <a:highlight>
                <a:srgbClr val="FFFFFF"/>
              </a:highlight>
              <a:latin typeface="Pretendard Light" panose="020B0600000101010101" charset="-127"/>
              <a:ea typeface="Pretendard Light" panose="020B0600000101010101" charset="-127"/>
            </a:endParaRPr>
          </a:p>
          <a:p>
            <a:pPr algn="ctr"/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온라인과 오프라인 응원을 동시에 할 수 있다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.</a:t>
            </a:r>
            <a:endParaRPr lang="ko-KR" alt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D82E4-575A-3229-425C-95A94BF7640A}"/>
              </a:ext>
            </a:extLst>
          </p:cNvPr>
          <p:cNvSpPr txBox="1"/>
          <p:nvPr/>
        </p:nvSpPr>
        <p:spPr>
          <a:xfrm>
            <a:off x="915128" y="4349998"/>
            <a:ext cx="9182100" cy="91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6199"/>
              </a:lnSpc>
              <a:buClr>
                <a:srgbClr val="000000"/>
              </a:buClr>
            </a:pP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응원 현장에서 오픈채팅에 접속한 이용자들은 </a:t>
            </a:r>
            <a:endParaRPr lang="en-US" altLang="ko-KR" sz="2400" b="0" i="0" dirty="0">
              <a:solidFill>
                <a:srgbClr val="404040"/>
              </a:solidFill>
              <a:effectLst/>
              <a:highlight>
                <a:srgbClr val="FFFFFF"/>
              </a:highlight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16199"/>
              </a:lnSpc>
              <a:buClr>
                <a:srgbClr val="000000"/>
              </a:buClr>
            </a:pP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대형 모니터로 경기 중계를 보면서 의견 공유가 가능</a:t>
            </a:r>
            <a:endParaRPr lang="en-US" altLang="ko-KR" sz="2400" b="0" i="0" dirty="0">
              <a:solidFill>
                <a:srgbClr val="404040"/>
              </a:solidFill>
              <a:effectLst/>
              <a:highlight>
                <a:srgbClr val="FFFFFF"/>
              </a:highlight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F60938-4302-1DD7-E585-5FE6F8FE9CD8}"/>
              </a:ext>
            </a:extLst>
          </p:cNvPr>
          <p:cNvSpPr txBox="1"/>
          <p:nvPr/>
        </p:nvSpPr>
        <p:spPr>
          <a:xfrm>
            <a:off x="915128" y="5812834"/>
            <a:ext cx="9182100" cy="134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6199"/>
              </a:lnSpc>
              <a:buClr>
                <a:srgbClr val="000000"/>
              </a:buClr>
            </a:pP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남궁훈 전 카카오 대표는 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"(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오픈채팅 기반으로 출시될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) 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오픈링크는 카카오가 운영하는 </a:t>
            </a:r>
            <a:r>
              <a:rPr lang="ko-KR" altLang="en-US" sz="2400" b="0" i="0" dirty="0" err="1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서비스뿐만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 아니라 카카오공동체 서비스 전체로 연결되고 나아가 외부 세상까지 하나로 연결하는 역할을 할 것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68B40-4F09-D766-981A-FDB2B9428A20}"/>
              </a:ext>
            </a:extLst>
          </p:cNvPr>
          <p:cNvSpPr txBox="1"/>
          <p:nvPr/>
        </p:nvSpPr>
        <p:spPr>
          <a:xfrm>
            <a:off x="899888" y="7704121"/>
            <a:ext cx="9182100" cy="497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6199"/>
              </a:lnSpc>
              <a:buClr>
                <a:srgbClr val="000000"/>
              </a:buClr>
            </a:pP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지인 중심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'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의 카카오톡을 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'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비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非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지인 중심</a:t>
            </a:r>
            <a:r>
              <a:rPr lang="en-US" altLang="ko-KR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'</a:t>
            </a:r>
            <a:r>
              <a:rPr lang="ko-KR" altLang="en-US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Pretendard Light" panose="020B0600000101010101" charset="-127"/>
                <a:ea typeface="Pretendard Light" panose="020B0600000101010101" charset="-127"/>
              </a:rPr>
              <a:t>의 서비스로 탈바꿈하겠다는 목표</a:t>
            </a:r>
            <a:endParaRPr lang="en-US" altLang="ko-KR" sz="2400" b="0" i="0" u="none" strike="noStrike" spc="-100" dirty="0">
              <a:solidFill>
                <a:srgbClr val="000000"/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C33A7952-7833-7B63-2F35-76A133A06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7ED2F6E1-A13E-84FC-1215-C3920BF3ECF0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4" name="Google Shape;347;p21">
              <a:extLst>
                <a:ext uri="{FF2B5EF4-FFF2-40B4-BE49-F238E27FC236}">
                  <a16:creationId xmlns:a16="http://schemas.microsoft.com/office/drawing/2014/main" id="{7BDA98EB-E3C8-36AE-108A-1D2B2A18D5CB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7" name="Google Shape;348;p21">
                <a:extLst>
                  <a:ext uri="{FF2B5EF4-FFF2-40B4-BE49-F238E27FC236}">
                    <a16:creationId xmlns:a16="http://schemas.microsoft.com/office/drawing/2014/main" id="{A9545A5D-B039-6A18-BCD9-CCE2B3C5EAB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349;p21">
                <a:extLst>
                  <a:ext uri="{FF2B5EF4-FFF2-40B4-BE49-F238E27FC236}">
                    <a16:creationId xmlns:a16="http://schemas.microsoft.com/office/drawing/2014/main" id="{CDCBBA2D-0E58-401C-8BA6-BFDB9236438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Google Shape;351;p21">
                <a:extLst>
                  <a:ext uri="{FF2B5EF4-FFF2-40B4-BE49-F238E27FC236}">
                    <a16:creationId xmlns:a16="http://schemas.microsoft.com/office/drawing/2014/main" id="{9263BB61-E97A-DD37-E1FF-A62C93DDF3DF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257381-5A66-8E0E-2841-D40BDB8BAA6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6" name="그림 15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A4C70928-4454-8FD0-B372-8885BAEC2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01A5463B-CAB1-5D1E-DBA8-544EC97CE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1737029"/>
            <a:ext cx="4879936" cy="682893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329346-F921-C0AF-5D14-D1865BC33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6736" y="1779220"/>
            <a:ext cx="4721264" cy="676388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FF5093E-4CC2-1CE3-112F-F389B5A76C8C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Google Shape;212;p10">
            <a:extLst>
              <a:ext uri="{FF2B5EF4-FFF2-40B4-BE49-F238E27FC236}">
                <a16:creationId xmlns:a16="http://schemas.microsoft.com/office/drawing/2014/main" id="{B133F640-7848-A862-6093-78814FAD9A12}"/>
              </a:ext>
            </a:extLst>
          </p:cNvPr>
          <p:cNvSpPr txBox="1"/>
          <p:nvPr/>
        </p:nvSpPr>
        <p:spPr>
          <a:xfrm>
            <a:off x="838928" y="728220"/>
            <a:ext cx="5104672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1.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현황 및 비교</a:t>
            </a:r>
            <a:endParaRPr lang="ko-KR" altLang="en-US" sz="3600"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DE47DAA0-3BBC-2899-771B-2D52F75D14F9}"/>
              </a:ext>
            </a:extLst>
          </p:cNvPr>
          <p:cNvGrpSpPr/>
          <p:nvPr/>
        </p:nvGrpSpPr>
        <p:grpSpPr>
          <a:xfrm>
            <a:off x="1527446" y="2565347"/>
            <a:ext cx="6030919" cy="1046440"/>
            <a:chOff x="1527446" y="2565347"/>
            <a:chExt cx="6030919" cy="10464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A525A7-1CB9-8BF2-7A97-5DC1168F93BB}"/>
                </a:ext>
              </a:extLst>
            </p:cNvPr>
            <p:cNvSpPr txBox="1"/>
            <p:nvPr/>
          </p:nvSpPr>
          <p:spPr>
            <a:xfrm>
              <a:off x="1971433" y="3150122"/>
              <a:ext cx="55869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건물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의 스토리를 들려주는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프로필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5CDC8D2F-A0A7-3ED0-7F3F-D3EA9F77F881}"/>
                </a:ext>
              </a:extLst>
            </p:cNvPr>
            <p:cNvSpPr/>
            <p:nvPr/>
          </p:nvSpPr>
          <p:spPr>
            <a:xfrm>
              <a:off x="1527446" y="2565347"/>
              <a:ext cx="265489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3200" dirty="0">
                  <a:ln w="0"/>
                  <a:solidFill>
                    <a:srgbClr val="9DACF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건물 기반 </a:t>
              </a:r>
              <a:r>
                <a:rPr lang="en-US" altLang="ko-KR" sz="3200" dirty="0">
                  <a:ln w="0"/>
                  <a:solidFill>
                    <a:srgbClr val="9DACF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SNS</a:t>
              </a:r>
              <a:endParaRPr lang="en-US" altLang="ko-KR" sz="3200" b="0" cap="none" spc="0" dirty="0">
                <a:ln w="0"/>
                <a:solidFill>
                  <a:srgbClr val="9DACF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BC048B2-D228-BB13-254B-B82CB88392DA}"/>
              </a:ext>
            </a:extLst>
          </p:cNvPr>
          <p:cNvGrpSpPr/>
          <p:nvPr/>
        </p:nvGrpSpPr>
        <p:grpSpPr>
          <a:xfrm>
            <a:off x="1527446" y="4278659"/>
            <a:ext cx="6329160" cy="1377018"/>
            <a:chOff x="1527446" y="4278659"/>
            <a:chExt cx="6329160" cy="13770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6ABFF1-A6A5-9C74-0E20-42C249B78976}"/>
                </a:ext>
              </a:extLst>
            </p:cNvPr>
            <p:cNvSpPr txBox="1"/>
            <p:nvPr/>
          </p:nvSpPr>
          <p:spPr>
            <a:xfrm>
              <a:off x="1971433" y="4824680"/>
              <a:ext cx="58851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건물 단위로 묶여 소속감과 참여도를 높여주는 </a:t>
              </a:r>
              <a:endPara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endParaRPr>
            </a:p>
            <a:p>
              <a:pPr marR="0" lvl="0" rtl="0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다양한 카테고리의  </a:t>
              </a:r>
              <a:r>
                <a:rPr lang="ko-KR" altLang="en-US" sz="2400" dirty="0" err="1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피드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 및 </a:t>
              </a:r>
              <a:r>
                <a:rPr lang="ko-KR" altLang="en-US" sz="2400" dirty="0" err="1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채팅방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(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사진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)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248F96B4-4E20-34D1-706D-11BF1AD4910C}"/>
                </a:ext>
              </a:extLst>
            </p:cNvPr>
            <p:cNvSpPr/>
            <p:nvPr/>
          </p:nvSpPr>
          <p:spPr>
            <a:xfrm>
              <a:off x="1527446" y="4278659"/>
              <a:ext cx="324319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3200" dirty="0">
                  <a:ln w="0"/>
                  <a:solidFill>
                    <a:srgbClr val="9DACF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다양한 소통 방식</a:t>
              </a:r>
              <a:endParaRPr lang="en-US" altLang="ko-KR" sz="3200" b="0" cap="none" spc="0" dirty="0">
                <a:ln w="0"/>
                <a:solidFill>
                  <a:srgbClr val="9DACF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969471F-7BE9-0093-FE28-5CA71BE35CB6}"/>
              </a:ext>
            </a:extLst>
          </p:cNvPr>
          <p:cNvGrpSpPr/>
          <p:nvPr/>
        </p:nvGrpSpPr>
        <p:grpSpPr>
          <a:xfrm>
            <a:off x="1527446" y="6307219"/>
            <a:ext cx="7011752" cy="1810502"/>
            <a:chOff x="1527446" y="6307219"/>
            <a:chExt cx="7011752" cy="181050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86E47-346C-96A1-AD81-3F22D8E8502D}"/>
                </a:ext>
              </a:extLst>
            </p:cNvPr>
            <p:cNvSpPr txBox="1"/>
            <p:nvPr/>
          </p:nvSpPr>
          <p:spPr>
            <a:xfrm>
              <a:off x="1971433" y="6917392"/>
              <a:ext cx="656776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낯선 사람에 대한 경계심을 낮춰주고 </a:t>
              </a:r>
              <a:endPara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endParaRPr>
            </a:p>
            <a:p>
              <a:pPr marR="0" lvl="0" rtl="0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시스템에 신뢰를 주는 </a:t>
              </a:r>
              <a:endPara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endParaRPr>
            </a:p>
            <a:p>
              <a:pPr marR="0" lvl="0" rtl="0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다정온도</a:t>
              </a:r>
              <a:r>
                <a:rPr lang="en-US" altLang="ko-KR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,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사진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및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언행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필터링</a:t>
              </a:r>
              <a:r>
                <a:rPr lang="en-US" altLang="ko-KR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,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계정 잠금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Noto Sans"/>
                  <a:sym typeface="Noto Sans"/>
                </a:rPr>
                <a:t> </a:t>
              </a:r>
              <a:r>
                <a:rPr lang="ko-KR" altLang="en-US" sz="2400" b="0" i="0" u="none" strike="noStrike" cap="none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시스템</a:t>
              </a:r>
              <a:endParaRPr lang="ko-KR" altLang="en-US"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7F333898-6B2F-8024-3BB9-465986CB1407}"/>
                </a:ext>
              </a:extLst>
            </p:cNvPr>
            <p:cNvSpPr/>
            <p:nvPr/>
          </p:nvSpPr>
          <p:spPr>
            <a:xfrm>
              <a:off x="1527446" y="6307219"/>
              <a:ext cx="283282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3200" dirty="0">
                  <a:ln w="0"/>
                  <a:solidFill>
                    <a:srgbClr val="9DACF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보안 대책 마련</a:t>
              </a:r>
              <a:endParaRPr lang="en-US" altLang="ko-KR" sz="3200" b="0" cap="none" spc="0" dirty="0">
                <a:ln w="0"/>
                <a:solidFill>
                  <a:srgbClr val="9DACF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12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D3F3DC4-C219-FF9F-1EF1-DABAC691A099}"/>
              </a:ext>
            </a:extLst>
          </p:cNvPr>
          <p:cNvGrpSpPr/>
          <p:nvPr/>
        </p:nvGrpSpPr>
        <p:grpSpPr>
          <a:xfrm>
            <a:off x="10763936" y="2846763"/>
            <a:ext cx="6916672" cy="4559018"/>
            <a:chOff x="10383720" y="3146856"/>
            <a:chExt cx="6916672" cy="4559018"/>
          </a:xfrm>
        </p:grpSpPr>
        <p:sp>
          <p:nvSpPr>
            <p:cNvPr id="180" name="Google Shape;180;p7"/>
            <p:cNvSpPr txBox="1"/>
            <p:nvPr/>
          </p:nvSpPr>
          <p:spPr>
            <a:xfrm>
              <a:off x="10383720" y="6199444"/>
              <a:ext cx="6916672" cy="1506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R="0" lvl="0" algn="ctr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</a:pP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내가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머물고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있거나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자주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방문하는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장소와 건물</a:t>
              </a:r>
              <a:r>
                <a:rPr lang="en-US" altLang="ko-KR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.</a:t>
              </a:r>
              <a:endParaRPr lang="en-US" sz="2400" dirty="0">
                <a:latin typeface="Pretendard Light" panose="020B0600000101010101" charset="-127"/>
                <a:ea typeface="Pretendard Light" panose="020B0600000101010101" charset="-127"/>
                <a:cs typeface="Calibri"/>
                <a:sym typeface="Calibri"/>
              </a:endParaRPr>
            </a:p>
            <a:p>
              <a:pPr marR="0" lvl="0" algn="ctr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</a:pP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위치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한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범위의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사람들과의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연결점을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만들어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</a:p>
            <a:p>
              <a:pPr marR="0" lvl="0" algn="ctr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</a:pP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내가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‘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실제’로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만날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수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있는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동네친구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,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이웃들의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풀을</a:t>
              </a:r>
              <a:r>
                <a:rPr 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 </a:t>
              </a:r>
              <a:r>
                <a:rPr lang="en-US" sz="2400" dirty="0" err="1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늘려</a:t>
              </a:r>
              <a:r>
                <a:rPr lang="ko-KR" altLang="en-US" sz="2400" dirty="0">
                  <a:latin typeface="Pretendard Light" panose="020B0600000101010101" charset="-127"/>
                  <a:ea typeface="Pretendard Light" panose="020B0600000101010101" charset="-127"/>
                  <a:cs typeface="Calibri"/>
                  <a:sym typeface="Calibri"/>
                </a:rPr>
                <a:t>줌</a:t>
              </a:r>
              <a:endParaRPr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pic>
          <p:nvPicPr>
            <p:cNvPr id="188" name="Google Shape;1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73556" y="3146856"/>
              <a:ext cx="3937000" cy="31255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그림 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3CC60268-C7A6-A371-DDA0-96AAD6AB9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1E54289-71A4-9B36-CC87-6B3E1015F6BE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4" name="Google Shape;347;p21">
              <a:extLst>
                <a:ext uri="{FF2B5EF4-FFF2-40B4-BE49-F238E27FC236}">
                  <a16:creationId xmlns:a16="http://schemas.microsoft.com/office/drawing/2014/main" id="{4B92C735-833D-2BCB-05D5-A12FF7502D0D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7" name="Google Shape;348;p21">
                <a:extLst>
                  <a:ext uri="{FF2B5EF4-FFF2-40B4-BE49-F238E27FC236}">
                    <a16:creationId xmlns:a16="http://schemas.microsoft.com/office/drawing/2014/main" id="{F531F8AA-61A1-D799-3DE6-F47BC2A4E2E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349;p21">
                <a:extLst>
                  <a:ext uri="{FF2B5EF4-FFF2-40B4-BE49-F238E27FC236}">
                    <a16:creationId xmlns:a16="http://schemas.microsoft.com/office/drawing/2014/main" id="{CE99C421-DD76-8619-C510-D5B606F4543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351;p21">
                <a:extLst>
                  <a:ext uri="{FF2B5EF4-FFF2-40B4-BE49-F238E27FC236}">
                    <a16:creationId xmlns:a16="http://schemas.microsoft.com/office/drawing/2014/main" id="{93CC22C5-15FC-6F4C-7563-FC00ADDFC96F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C5267E-61B2-8CD4-CED8-E82285521F6E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6" name="그림 5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EECD513-E270-5456-8EE7-48E4193EB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80BD83E-2132-1293-180A-88EECF5AAD23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Google Shape;212;p10">
            <a:extLst>
              <a:ext uri="{FF2B5EF4-FFF2-40B4-BE49-F238E27FC236}">
                <a16:creationId xmlns:a16="http://schemas.microsoft.com/office/drawing/2014/main" id="{27A2893F-558A-8CC2-842A-0683901AA85A}"/>
              </a:ext>
            </a:extLst>
          </p:cNvPr>
          <p:cNvSpPr txBox="1"/>
          <p:nvPr/>
        </p:nvSpPr>
        <p:spPr>
          <a:xfrm>
            <a:off x="838928" y="728220"/>
            <a:ext cx="5104672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1. 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현황 및 비교</a:t>
            </a:r>
            <a:endParaRPr lang="ko-KR" altLang="en-US" sz="3600"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4CBFBE0-B836-0733-1B16-BFD64819681F}"/>
              </a:ext>
            </a:extLst>
          </p:cNvPr>
          <p:cNvGrpSpPr/>
          <p:nvPr/>
        </p:nvGrpSpPr>
        <p:grpSpPr>
          <a:xfrm>
            <a:off x="1225588" y="2678185"/>
            <a:ext cx="6950752" cy="4896175"/>
            <a:chOff x="1225588" y="2678185"/>
            <a:chExt cx="6950752" cy="4896175"/>
          </a:xfrm>
        </p:grpSpPr>
        <p:pic>
          <p:nvPicPr>
            <p:cNvPr id="183" name="Google Shape;183;p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25588" y="267818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25588" y="462717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7"/>
            <p:cNvSpPr txBox="1"/>
            <p:nvPr/>
          </p:nvSpPr>
          <p:spPr>
            <a:xfrm>
              <a:off x="2442287" y="2693261"/>
              <a:ext cx="5703573" cy="1041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r>
                <a:rPr lang="en-US" sz="2400" b="1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인스타그램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: </a:t>
              </a:r>
            </a:p>
            <a:p>
              <a:pPr lvl="0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내가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머무는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지역과는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관계없</a:t>
              </a:r>
              <a:r>
                <a:rPr lang="ko-KR" alt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이 연결</a:t>
              </a:r>
              <a:endParaRPr sz="2400" dirty="0"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pic>
          <p:nvPicPr>
            <p:cNvPr id="187" name="Google Shape;187;p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25588" y="6480243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7"/>
            <p:cNvSpPr txBox="1"/>
            <p:nvPr/>
          </p:nvSpPr>
          <p:spPr>
            <a:xfrm>
              <a:off x="2442287" y="4700912"/>
              <a:ext cx="5703573" cy="1041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r>
                <a:rPr lang="en-US" sz="2400" b="1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카카오톡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: </a:t>
              </a:r>
            </a:p>
            <a:p>
              <a:pPr lvl="0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아이디를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알거나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특정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키워드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ko-KR" alt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관심사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바탕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연결</a:t>
              </a:r>
              <a:endParaRPr sz="2400" dirty="0">
                <a:solidFill>
                  <a:schemeClr val="dk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2" name="Google Shape;186;p7">
              <a:extLst>
                <a:ext uri="{FF2B5EF4-FFF2-40B4-BE49-F238E27FC236}">
                  <a16:creationId xmlns:a16="http://schemas.microsoft.com/office/drawing/2014/main" id="{FEBE71CB-3E79-AF29-DB02-73A2F2C94288}"/>
                </a:ext>
              </a:extLst>
            </p:cNvPr>
            <p:cNvSpPr txBox="1"/>
            <p:nvPr/>
          </p:nvSpPr>
          <p:spPr>
            <a:xfrm>
              <a:off x="2472767" y="6532823"/>
              <a:ext cx="5703573" cy="1041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r>
                <a:rPr lang="ko-KR" altLang="en-US" sz="2400" b="1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당근마켓</a:t>
              </a:r>
              <a:r>
                <a:rPr 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 : </a:t>
              </a:r>
            </a:p>
            <a:p>
              <a:pPr lvl="0" rtl="0">
                <a:lnSpc>
                  <a:spcPct val="1161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r>
                <a:rPr lang="ko-KR" altLang="en-US" sz="2400" dirty="0">
                  <a:solidFill>
                    <a:schemeClr val="dk1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중고거래라는 특정목적을 가지고 연결</a:t>
              </a:r>
              <a:endParaRPr lang="en-US" sz="2400" dirty="0">
                <a:solidFill>
                  <a:schemeClr val="dk1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sp>
        <p:nvSpPr>
          <p:cNvPr id="14" name="화살표: 갈매기형 수장 13">
            <a:extLst>
              <a:ext uri="{FF2B5EF4-FFF2-40B4-BE49-F238E27FC236}">
                <a16:creationId xmlns:a16="http://schemas.microsoft.com/office/drawing/2014/main" id="{81B2FEB9-43FF-8105-5BBA-DB02C7957ACF}"/>
              </a:ext>
            </a:extLst>
          </p:cNvPr>
          <p:cNvSpPr/>
          <p:nvPr/>
        </p:nvSpPr>
        <p:spPr>
          <a:xfrm>
            <a:off x="8708138" y="4103062"/>
            <a:ext cx="1524000" cy="2046420"/>
          </a:xfrm>
          <a:prstGeom prst="chevron">
            <a:avLst/>
          </a:prstGeom>
          <a:solidFill>
            <a:srgbClr val="0307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EB0BED39-709C-7D71-25AE-76BCAC334F49}"/>
              </a:ext>
            </a:extLst>
          </p:cNvPr>
          <p:cNvGrpSpPr/>
          <p:nvPr/>
        </p:nvGrpSpPr>
        <p:grpSpPr>
          <a:xfrm>
            <a:off x="2333625" y="3609128"/>
            <a:ext cx="13620750" cy="3068744"/>
            <a:chOff x="3219449" y="2255370"/>
            <a:chExt cx="11849100" cy="24218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2125" y="2255370"/>
              <a:ext cx="11683749" cy="2421835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219449" y="2372632"/>
              <a:ext cx="11849100" cy="21873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24499"/>
                </a:lnSpc>
              </a:pPr>
              <a:endParaRPr lang="en-US" altLang="ko-KR" sz="5400" b="0" i="0" u="none" strike="noStrike" dirty="0">
                <a:solidFill>
                  <a:srgbClr val="000000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  <a:p>
              <a:pPr lvl="0" algn="ctr">
                <a:lnSpc>
                  <a:spcPct val="124499"/>
                </a:lnSpc>
              </a:pPr>
              <a:r>
                <a:rPr lang="ko-KR" altLang="en-US" sz="5400" b="0" i="0" u="none" strike="noStrike" dirty="0">
                  <a:solidFill>
                    <a:srgbClr val="00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나의 건물</a:t>
              </a:r>
              <a:r>
                <a:rPr lang="en-US" altLang="ko-KR" sz="5400" b="0" i="0" u="none" strike="noStrike" dirty="0">
                  <a:solidFill>
                    <a:srgbClr val="00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, </a:t>
              </a:r>
              <a:r>
                <a:rPr lang="ko-KR" altLang="en-US" sz="5400" dirty="0">
                  <a:solidFill>
                    <a:srgbClr val="00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나의</a:t>
              </a:r>
              <a:r>
                <a:rPr lang="ko-KR" altLang="en-US" sz="5400" b="0" i="0" u="none" strike="noStrike" dirty="0">
                  <a:solidFill>
                    <a:srgbClr val="00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 공간 기반의 </a:t>
              </a:r>
              <a:r>
                <a:rPr lang="en-US" altLang="ko-KR" sz="5400" b="0" i="0" u="none" strike="noStrike" dirty="0">
                  <a:solidFill>
                    <a:srgbClr val="00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SNS</a:t>
              </a:r>
            </a:p>
            <a:p>
              <a:pPr algn="ctr">
                <a:lnSpc>
                  <a:spcPct val="124499"/>
                </a:lnSpc>
              </a:pPr>
              <a:endParaRPr lang="en-US" sz="1000" b="0" i="0" u="none" strike="noStrike" dirty="0">
                <a:solidFill>
                  <a:srgbClr val="595959"/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algn="ctr">
                <a:lnSpc>
                  <a:spcPct val="124499"/>
                </a:lnSpc>
              </a:pPr>
              <a:r>
                <a:rPr lang="en-US" sz="2400" b="1" i="0" u="none" strike="noStrike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NOON </a:t>
              </a:r>
            </a:p>
            <a:p>
              <a:pPr algn="ctr">
                <a:lnSpc>
                  <a:spcPct val="124499"/>
                </a:lnSpc>
              </a:pPr>
              <a:r>
                <a:rPr lang="en-US" altLang="ko-KR" sz="2000" i="0" u="none" strike="noStrike" dirty="0">
                  <a:solidFill>
                    <a:srgbClr val="030722"/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Neighbors Of Our Network</a:t>
              </a:r>
            </a:p>
            <a:p>
              <a:pPr lvl="0" algn="ctr">
                <a:lnSpc>
                  <a:spcPct val="124499"/>
                </a:lnSpc>
              </a:pPr>
              <a:r>
                <a:rPr lang="ko-KR" altLang="en-US" sz="5400" b="0" i="0" u="none" strike="noStrike" dirty="0">
                  <a:solidFill>
                    <a:srgbClr val="000000"/>
                  </a:solidFill>
                  <a:latin typeface="Gmarket Sans Bold" panose="020B0600000101010101" charset="-127"/>
                  <a:ea typeface="Gmarket Sans Bold" panose="020B0600000101010101" charset="-127"/>
                </a:rPr>
                <a:t> </a:t>
              </a:r>
              <a:endParaRPr lang="en-US" sz="5400" b="0" i="0" u="none" strike="noStrike" dirty="0">
                <a:solidFill>
                  <a:srgbClr val="000000"/>
                </a:solidFill>
                <a:latin typeface="Gmarket Sans Bold" panose="020B0600000101010101" charset="-127"/>
                <a:ea typeface="Gmarket Sans Bold" panose="020B0600000101010101" charset="-127"/>
              </a:endParaRPr>
            </a:p>
          </p:txBody>
        </p:sp>
      </p:grpSp>
      <p:pic>
        <p:nvPicPr>
          <p:cNvPr id="12" name="그림 11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C33A7952-7833-7B63-2F35-76A133A06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7ED2F6E1-A13E-84FC-1215-C3920BF3ECF0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14" name="Google Shape;347;p21">
              <a:extLst>
                <a:ext uri="{FF2B5EF4-FFF2-40B4-BE49-F238E27FC236}">
                  <a16:creationId xmlns:a16="http://schemas.microsoft.com/office/drawing/2014/main" id="{7BDA98EB-E3C8-36AE-108A-1D2B2A18D5CB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17" name="Google Shape;348;p21">
                <a:extLst>
                  <a:ext uri="{FF2B5EF4-FFF2-40B4-BE49-F238E27FC236}">
                    <a16:creationId xmlns:a16="http://schemas.microsoft.com/office/drawing/2014/main" id="{A9545A5D-B039-6A18-BCD9-CCE2B3C5EAB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349;p21">
                <a:extLst>
                  <a:ext uri="{FF2B5EF4-FFF2-40B4-BE49-F238E27FC236}">
                    <a16:creationId xmlns:a16="http://schemas.microsoft.com/office/drawing/2014/main" id="{CDCBBA2D-0E58-401C-8BA6-BFDB9236438B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Google Shape;351;p21">
                <a:extLst>
                  <a:ext uri="{FF2B5EF4-FFF2-40B4-BE49-F238E27FC236}">
                    <a16:creationId xmlns:a16="http://schemas.microsoft.com/office/drawing/2014/main" id="{9263BB61-E97A-DD37-E1FF-A62C93DDF3DF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257381-5A66-8E0E-2841-D40BDB8BAA67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16" name="그림 15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A4C70928-4454-8FD0-B372-8885BAEC2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CC4AFFD2-242A-A53E-B2B6-D438B9938CEB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4E93B030-828A-9BC0-FE75-28ECD481A274}"/>
              </a:ext>
            </a:extLst>
          </p:cNvPr>
          <p:cNvSpPr txBox="1"/>
          <p:nvPr/>
        </p:nvSpPr>
        <p:spPr>
          <a:xfrm>
            <a:off x="838928" y="728220"/>
            <a:ext cx="5104672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2. What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 </a:t>
            </a: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is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 </a:t>
            </a:r>
            <a:r>
              <a:rPr lang="en-US" altLang="ko-KR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NOON?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7BD48FB1-0B25-27BF-2368-1653F944F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27037"/>
            <a:ext cx="1212541" cy="76483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D60AD67-3315-4718-2838-29CAE8143927}"/>
              </a:ext>
            </a:extLst>
          </p:cNvPr>
          <p:cNvGrpSpPr/>
          <p:nvPr/>
        </p:nvGrpSpPr>
        <p:grpSpPr>
          <a:xfrm>
            <a:off x="-36000" y="9986888"/>
            <a:ext cx="18360000" cy="333175"/>
            <a:chOff x="-36000" y="9986888"/>
            <a:chExt cx="18360000" cy="333175"/>
          </a:xfrm>
        </p:grpSpPr>
        <p:grpSp>
          <p:nvGrpSpPr>
            <p:cNvPr id="6" name="Google Shape;347;p21">
              <a:extLst>
                <a:ext uri="{FF2B5EF4-FFF2-40B4-BE49-F238E27FC236}">
                  <a16:creationId xmlns:a16="http://schemas.microsoft.com/office/drawing/2014/main" id="{ED2F55DD-38FE-E7ED-2797-0961771E0367}"/>
                </a:ext>
              </a:extLst>
            </p:cNvPr>
            <p:cNvGrpSpPr/>
            <p:nvPr/>
          </p:nvGrpSpPr>
          <p:grpSpPr>
            <a:xfrm>
              <a:off x="-36000" y="9986888"/>
              <a:ext cx="18360000" cy="318953"/>
              <a:chOff x="-24000" y="6665417"/>
              <a:chExt cx="12240154" cy="212635"/>
            </a:xfrm>
          </p:grpSpPr>
          <p:pic>
            <p:nvPicPr>
              <p:cNvPr id="9" name="Google Shape;348;p21">
                <a:extLst>
                  <a:ext uri="{FF2B5EF4-FFF2-40B4-BE49-F238E27FC236}">
                    <a16:creationId xmlns:a16="http://schemas.microsoft.com/office/drawing/2014/main" id="{FFA907F1-A319-0CA0-71B2-6B6142F2EB7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321164" y="6684185"/>
                <a:ext cx="1616742" cy="13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349;p21">
                <a:extLst>
                  <a:ext uri="{FF2B5EF4-FFF2-40B4-BE49-F238E27FC236}">
                    <a16:creationId xmlns:a16="http://schemas.microsoft.com/office/drawing/2014/main" id="{ED942F18-DCEB-859E-F589-6A6F6AB858E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000" y="6665417"/>
                <a:ext cx="12240154" cy="212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351;p21">
                <a:extLst>
                  <a:ext uri="{FF2B5EF4-FFF2-40B4-BE49-F238E27FC236}">
                    <a16:creationId xmlns:a16="http://schemas.microsoft.com/office/drawing/2014/main" id="{FC9FA7DD-05DE-C392-09F4-A31C3D2DD885}"/>
                  </a:ext>
                </a:extLst>
              </p:cNvPr>
              <p:cNvSpPr/>
              <p:nvPr/>
            </p:nvSpPr>
            <p:spPr>
              <a:xfrm>
                <a:off x="9228154" y="6683022"/>
                <a:ext cx="2988000" cy="184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NAVER Cloud Camp DevOps 7. 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KuberMAPtes</a:t>
                </a:r>
                <a:endParaRPr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E5AD64-2586-CBE2-B89E-259D8EAD709F}"/>
                </a:ext>
              </a:extLst>
            </p:cNvPr>
            <p:cNvSpPr txBox="1"/>
            <p:nvPr/>
          </p:nvSpPr>
          <p:spPr>
            <a:xfrm>
              <a:off x="510731" y="10012286"/>
              <a:ext cx="2921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50" i="0" u="none" strike="noStrike" dirty="0">
                  <a:solidFill>
                    <a:schemeClr val="bg1"/>
                  </a:solidFill>
                  <a:latin typeface="Arial" panose="020B0604020202020204" pitchFamily="34" charset="0"/>
                  <a:ea typeface="Pretendard Light" panose="020B0600000101010101" charset="-127"/>
                </a:rPr>
                <a:t>Neighbors Of Our Network</a:t>
              </a:r>
            </a:p>
          </p:txBody>
        </p:sp>
        <p:pic>
          <p:nvPicPr>
            <p:cNvPr id="8" name="그림 7" descr="그래픽, 클립아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231E1D93-8ED7-5AAD-78D1-FAEC3A21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067" y="10041367"/>
              <a:ext cx="310599" cy="233885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DFD3A82-6F65-667B-3CF6-073E2B21926E}"/>
              </a:ext>
            </a:extLst>
          </p:cNvPr>
          <p:cNvSpPr/>
          <p:nvPr/>
        </p:nvSpPr>
        <p:spPr>
          <a:xfrm>
            <a:off x="510731" y="391490"/>
            <a:ext cx="656395" cy="635000"/>
          </a:xfrm>
          <a:prstGeom prst="rect">
            <a:avLst/>
          </a:prstGeom>
          <a:solidFill>
            <a:srgbClr val="AC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Google Shape;212;p10">
            <a:extLst>
              <a:ext uri="{FF2B5EF4-FFF2-40B4-BE49-F238E27FC236}">
                <a16:creationId xmlns:a16="http://schemas.microsoft.com/office/drawing/2014/main" id="{C628C3AD-E970-4483-35DA-0A2D204F0D26}"/>
              </a:ext>
            </a:extLst>
          </p:cNvPr>
          <p:cNvSpPr txBox="1"/>
          <p:nvPr/>
        </p:nvSpPr>
        <p:spPr>
          <a:xfrm>
            <a:off x="838928" y="728220"/>
            <a:ext cx="5866672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３</a:t>
            </a:r>
            <a:r>
              <a:rPr 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. Noon</a:t>
            </a:r>
            <a:r>
              <a:rPr lang="ko-KR" altLang="en-US" sz="3600" dirty="0">
                <a:latin typeface="Gmarket Sans Bold" panose="020B0600000101010101" charset="-127"/>
                <a:ea typeface="Gmarket Sans Bold" panose="020B0600000101010101" charset="-127"/>
                <a:cs typeface="Calibri"/>
                <a:sym typeface="Calibri"/>
              </a:rPr>
              <a:t>에서 할 수 있는 것</a:t>
            </a:r>
            <a:endParaRPr dirty="0">
              <a:latin typeface="Gmarket Sans Bold" panose="020B0600000101010101" charset="-127"/>
              <a:ea typeface="Gmarket Sans Bold" panose="020B0600000101010101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2E3A2-56FC-C001-1778-9437465EBE96}"/>
              </a:ext>
            </a:extLst>
          </p:cNvPr>
          <p:cNvSpPr txBox="1"/>
          <p:nvPr/>
        </p:nvSpPr>
        <p:spPr>
          <a:xfrm>
            <a:off x="1910242" y="3646662"/>
            <a:ext cx="6107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여행지숙소 주인이 채팅방을 통해 투숙객 가이드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3C3B8A-6BAB-1224-1683-13F369B76AA8}"/>
              </a:ext>
            </a:extLst>
          </p:cNvPr>
          <p:cNvSpPr txBox="1"/>
          <p:nvPr/>
        </p:nvSpPr>
        <p:spPr>
          <a:xfrm>
            <a:off x="1649257" y="5427854"/>
            <a:ext cx="6629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 err="1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풋살장에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 </a:t>
            </a:r>
            <a:r>
              <a:rPr lang="ko-KR" altLang="en-US" sz="2400" dirty="0" err="1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피드를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 올려놓고 경기 예약 잡기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69600-A12E-71AA-36CA-E59E6FE12811}"/>
              </a:ext>
            </a:extLst>
          </p:cNvPr>
          <p:cNvSpPr txBox="1"/>
          <p:nvPr/>
        </p:nvSpPr>
        <p:spPr>
          <a:xfrm>
            <a:off x="1033942" y="6318451"/>
            <a:ext cx="7860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아파트 주민 간 소식을 공유하고 의견을 취합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3067A-E596-A704-9DD3-5A7EF69C2249}"/>
              </a:ext>
            </a:extLst>
          </p:cNvPr>
          <p:cNvSpPr txBox="1"/>
          <p:nvPr/>
        </p:nvSpPr>
        <p:spPr>
          <a:xfrm>
            <a:off x="1148242" y="4537258"/>
            <a:ext cx="7631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도서관에 물건 놓고 온 경우</a:t>
            </a:r>
            <a:r>
              <a:rPr lang="en-US" altLang="ko-KR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, </a:t>
            </a:r>
            <a:r>
              <a:rPr lang="ko-KR" altLang="en-US" sz="2400" dirty="0">
                <a:latin typeface="Pretendard Light" panose="020B0600000101010101" charset="-127"/>
                <a:ea typeface="Pretendard Light" panose="020B0600000101010101" charset="-127"/>
                <a:cs typeface="Noto Sans"/>
                <a:sym typeface="Noto Sans"/>
              </a:rPr>
              <a:t>건물의 공사 소식</a:t>
            </a:r>
          </a:p>
        </p:txBody>
      </p:sp>
      <p:pic>
        <p:nvPicPr>
          <p:cNvPr id="24" name="그림 23" descr="만화 영화, 클립아트이(가) 표시된 사진&#10;&#10;자동 생성된 설명">
            <a:extLst>
              <a:ext uri="{FF2B5EF4-FFF2-40B4-BE49-F238E27FC236}">
                <a16:creationId xmlns:a16="http://schemas.microsoft.com/office/drawing/2014/main" id="{6B90F855-F6DF-E046-BFFB-3179C48A6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7" y="2933700"/>
            <a:ext cx="3314700" cy="3810000"/>
          </a:xfrm>
          <a:prstGeom prst="rect">
            <a:avLst/>
          </a:prstGeom>
        </p:spPr>
      </p:pic>
      <p:pic>
        <p:nvPicPr>
          <p:cNvPr id="26" name="그림 25" descr="만화 영화, 클립아트, 미소, 일러스트레이션이(가) 표시된 사진&#10;&#10;자동 생성된 설명">
            <a:extLst>
              <a:ext uri="{FF2B5EF4-FFF2-40B4-BE49-F238E27FC236}">
                <a16:creationId xmlns:a16="http://schemas.microsoft.com/office/drawing/2014/main" id="{6E4B1BC1-D078-05F7-B47F-A2C5168C6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037" y="5460189"/>
            <a:ext cx="4286250" cy="3743325"/>
          </a:xfrm>
          <a:prstGeom prst="rect">
            <a:avLst/>
          </a:prstGeom>
        </p:spPr>
      </p:pic>
      <p:pic>
        <p:nvPicPr>
          <p:cNvPr id="28" name="그림 27" descr="만화 영화, 일러스트레이션이(가) 표시된 사진&#10;&#10;자동 생성된 설명">
            <a:extLst>
              <a:ext uri="{FF2B5EF4-FFF2-40B4-BE49-F238E27FC236}">
                <a16:creationId xmlns:a16="http://schemas.microsoft.com/office/drawing/2014/main" id="{DFEA128D-08E7-F4DD-4192-3CBF4AB6A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5" y="1242467"/>
            <a:ext cx="36480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3363</Words>
  <Application>Microsoft Office PowerPoint</Application>
  <PresentationFormat>사용자 지정</PresentationFormat>
  <Paragraphs>698</Paragraphs>
  <Slides>45</Slides>
  <Notes>36</Notes>
  <HiddenSlides>0</HiddenSlides>
  <MMClips>1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57" baseType="lpstr">
      <vt:lpstr>Gmarket Sans Bold</vt:lpstr>
      <vt:lpstr>Cambria Math</vt:lpstr>
      <vt:lpstr>Bahnschrift</vt:lpstr>
      <vt:lpstr>Pretendard Light</vt:lpstr>
      <vt:lpstr>맑은 고딕</vt:lpstr>
      <vt:lpstr>Arial</vt:lpstr>
      <vt:lpstr>맑은 고딕</vt:lpstr>
      <vt:lpstr>Wingdings</vt:lpstr>
      <vt:lpstr>Consolas</vt:lpstr>
      <vt:lpstr>Gmarket Sans Medium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예지 허</cp:lastModifiedBy>
  <cp:revision>515</cp:revision>
  <dcterms:created xsi:type="dcterms:W3CDTF">2006-08-16T00:00:00Z</dcterms:created>
  <dcterms:modified xsi:type="dcterms:W3CDTF">2024-07-13T01:16:48Z</dcterms:modified>
</cp:coreProperties>
</file>